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5"/>
  </p:notesMasterIdLst>
  <p:handoutMasterIdLst>
    <p:handoutMasterId r:id="rId26"/>
  </p:handoutMasterIdLst>
  <p:sldIdLst>
    <p:sldId id="259" r:id="rId3"/>
    <p:sldId id="258" r:id="rId4"/>
    <p:sldId id="265" r:id="rId5"/>
    <p:sldId id="266" r:id="rId6"/>
    <p:sldId id="261" r:id="rId7"/>
    <p:sldId id="268" r:id="rId8"/>
    <p:sldId id="285" r:id="rId9"/>
    <p:sldId id="271" r:id="rId10"/>
    <p:sldId id="284" r:id="rId11"/>
    <p:sldId id="267" r:id="rId12"/>
    <p:sldId id="270" r:id="rId13"/>
    <p:sldId id="286" r:id="rId14"/>
    <p:sldId id="269" r:id="rId15"/>
    <p:sldId id="275" r:id="rId16"/>
    <p:sldId id="276" r:id="rId17"/>
    <p:sldId id="277" r:id="rId18"/>
    <p:sldId id="278" r:id="rId19"/>
    <p:sldId id="279" r:id="rId20"/>
    <p:sldId id="280" r:id="rId21"/>
    <p:sldId id="281" r:id="rId22"/>
    <p:sldId id="282" r:id="rId23"/>
    <p:sldId id="260" r:id="rId24"/>
  </p:sldIdLst>
  <p:sldSz cx="12192000" cy="6858000"/>
  <p:notesSz cx="6858000" cy="9144000"/>
  <p:embeddedFontLst>
    <p:embeddedFont>
      <p:font typeface="方正仿宋_GB2312" panose="02000000000000000000" charset="-122"/>
      <p:regular r:id="rId31"/>
    </p:embeddedFont>
    <p:embeddedFont>
      <p:font typeface="Calibri Light" panose="020F0302020204030204" pitchFamily="34" charset="0"/>
      <p:regular r:id="rId32"/>
      <p:italic r:id="rId33"/>
    </p:embeddedFont>
    <p:embeddedFont>
      <p:font typeface="Calibri" panose="020F0502020204030204" pitchFamily="34" charset="0"/>
      <p:regular r:id="rId34"/>
      <p:bold r:id="rId35"/>
      <p:italic r:id="rId36"/>
      <p:boldItalic r:id="rId37"/>
    </p:embeddedFont>
    <p:embeddedFont>
      <p:font typeface="Saturday Sans Regular" panose="02010600010101010101" charset="-122"/>
      <p:regular r:id="rId38"/>
    </p:embeddedFont>
    <p:embeddedFont>
      <p:font typeface="微软雅黑" panose="020B0503020204020204" pitchFamily="34" charset="-122"/>
      <p:regular r:id="rId39"/>
    </p:embeddedFont>
    <p:embeddedFont>
      <p:font typeface="AR YuanB5 LT" panose="020F0300000000000000" charset="-120"/>
      <p:regular r:id="rId40"/>
    </p:embeddedFont>
    <p:embeddedFont>
      <p:font typeface="等线 Light" panose="02010600030101010101" charset="-122"/>
      <p:regular r:id="rId41"/>
    </p:embeddedFont>
    <p:embeddedFont>
      <p:font typeface="等线" panose="02010600030101010101" charset="-122"/>
      <p:regular r:id="rId42"/>
    </p:embeddedFont>
    <p:embeddedFont>
      <p:font typeface="华文中宋" panose="02010600040101010101" pitchFamily="2" charset="-122"/>
      <p:regular r:id="rId43"/>
    </p:embeddedFont>
    <p:embeddedFont>
      <p:font typeface="华文仿宋" panose="02010600040101010101" pitchFamily="2" charset="-122"/>
      <p:regular r:id="rId44"/>
    </p:embeddedFont>
    <p:embeddedFont>
      <p:font typeface="微软雅黑" panose="020B0503020204020204" pitchFamily="34" charset="-120"/>
      <p:regular r:id="rId45"/>
    </p:embeddedFont>
  </p:embeddedFontLst>
  <p:custDataLst>
    <p:tags r:id="rId4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46"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PS" initials="W" lastIdx="1" clrIdx="0"/>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p:scale>
          <a:sx n="50" d="100"/>
          <a:sy n="50" d="100"/>
        </p:scale>
        <p:origin x="1934" y="734"/>
      </p:cViewPr>
      <p:guideLst>
        <p:guide orient="horz" pos="2246"/>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6" Type="http://schemas.openxmlformats.org/officeDocument/2006/relationships/tags" Target="tags/tag71.xml"/><Relationship Id="rId45" Type="http://schemas.openxmlformats.org/officeDocument/2006/relationships/font" Target="fonts/font15.fntdata"/><Relationship Id="rId44" Type="http://schemas.openxmlformats.org/officeDocument/2006/relationships/font" Target="fonts/font14.fntdata"/><Relationship Id="rId43" Type="http://schemas.openxmlformats.org/officeDocument/2006/relationships/font" Target="fonts/font13.fntdata"/><Relationship Id="rId42" Type="http://schemas.openxmlformats.org/officeDocument/2006/relationships/font" Target="fonts/font12.fntdata"/><Relationship Id="rId41" Type="http://schemas.openxmlformats.org/officeDocument/2006/relationships/font" Target="fonts/font11.fntdata"/><Relationship Id="rId40" Type="http://schemas.openxmlformats.org/officeDocument/2006/relationships/font" Target="fonts/font10.fntdata"/><Relationship Id="rId4" Type="http://schemas.openxmlformats.org/officeDocument/2006/relationships/slide" Target="slides/slide2.xml"/><Relationship Id="rId39" Type="http://schemas.openxmlformats.org/officeDocument/2006/relationships/font" Target="fonts/font9.fntdata"/><Relationship Id="rId38" Type="http://schemas.openxmlformats.org/officeDocument/2006/relationships/font" Target="fonts/font8.fntdata"/><Relationship Id="rId37" Type="http://schemas.openxmlformats.org/officeDocument/2006/relationships/font" Target="fonts/font7.fntdata"/><Relationship Id="rId36" Type="http://schemas.openxmlformats.org/officeDocument/2006/relationships/font" Target="fonts/font6.fntdata"/><Relationship Id="rId35" Type="http://schemas.openxmlformats.org/officeDocument/2006/relationships/font" Target="fonts/font5.fntdata"/><Relationship Id="rId34" Type="http://schemas.openxmlformats.org/officeDocument/2006/relationships/font" Target="fonts/font4.fntdata"/><Relationship Id="rId33" Type="http://schemas.openxmlformats.org/officeDocument/2006/relationships/font" Target="fonts/font3.fntdata"/><Relationship Id="rId32" Type="http://schemas.openxmlformats.org/officeDocument/2006/relationships/font" Target="fonts/font2.fntdata"/><Relationship Id="rId31" Type="http://schemas.openxmlformats.org/officeDocument/2006/relationships/font" Target="fonts/font1.fntdata"/><Relationship Id="rId30" Type="http://schemas.openxmlformats.org/officeDocument/2006/relationships/commentAuthors" Target="commentAuthors.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notesMaster" Target="notesMasters/notesMaster1.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9531E42-6996-44A8-8862-A293C58E818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C4AAFC1-4458-46FA-8DFD-0DD3B7F8E21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531E42-6996-44A8-8862-A293C58E818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4AAFC1-4458-46FA-8DFD-0DD3B7F8E21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tags" Target="../tags/tag14.xml"/><Relationship Id="rId8" Type="http://schemas.openxmlformats.org/officeDocument/2006/relationships/tags" Target="../tags/tag13.xml"/><Relationship Id="rId7" Type="http://schemas.openxmlformats.org/officeDocument/2006/relationships/tags" Target="../tags/tag12.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1" Type="http://schemas.openxmlformats.org/officeDocument/2006/relationships/slideLayout" Target="../slideLayouts/slideLayout1.xml"/><Relationship Id="rId20" Type="http://schemas.openxmlformats.org/officeDocument/2006/relationships/tags" Target="../tags/tag25.xml"/><Relationship Id="rId2" Type="http://schemas.openxmlformats.org/officeDocument/2006/relationships/tags" Target="../tags/tag7.xml"/><Relationship Id="rId19" Type="http://schemas.openxmlformats.org/officeDocument/2006/relationships/tags" Target="../tags/tag24.xml"/><Relationship Id="rId18" Type="http://schemas.openxmlformats.org/officeDocument/2006/relationships/tags" Target="../tags/tag23.xml"/><Relationship Id="rId17" Type="http://schemas.openxmlformats.org/officeDocument/2006/relationships/tags" Target="../tags/tag22.xml"/><Relationship Id="rId16" Type="http://schemas.openxmlformats.org/officeDocument/2006/relationships/tags" Target="../tags/tag21.xml"/><Relationship Id="rId15" Type="http://schemas.openxmlformats.org/officeDocument/2006/relationships/tags" Target="../tags/tag20.xml"/><Relationship Id="rId14" Type="http://schemas.openxmlformats.org/officeDocument/2006/relationships/tags" Target="../tags/tag19.xml"/><Relationship Id="rId13" Type="http://schemas.openxmlformats.org/officeDocument/2006/relationships/tags" Target="../tags/tag18.xml"/><Relationship Id="rId12" Type="http://schemas.openxmlformats.org/officeDocument/2006/relationships/tags" Target="../tags/tag17.xml"/><Relationship Id="rId11" Type="http://schemas.openxmlformats.org/officeDocument/2006/relationships/tags" Target="../tags/tag16.xml"/><Relationship Id="rId10" Type="http://schemas.openxmlformats.org/officeDocument/2006/relationships/tags" Target="../tags/tag15.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4" Type="http://schemas.openxmlformats.org/officeDocument/2006/relationships/slideLayout" Target="../slideLayouts/slideLayout1.xml"/><Relationship Id="rId23" Type="http://schemas.openxmlformats.org/officeDocument/2006/relationships/tags" Target="../tags/tag48.xml"/><Relationship Id="rId22" Type="http://schemas.openxmlformats.org/officeDocument/2006/relationships/tags" Target="../tags/tag47.xml"/><Relationship Id="rId21" Type="http://schemas.openxmlformats.org/officeDocument/2006/relationships/tags" Target="../tags/tag46.xml"/><Relationship Id="rId20" Type="http://schemas.openxmlformats.org/officeDocument/2006/relationships/tags" Target="../tags/tag45.xml"/><Relationship Id="rId2" Type="http://schemas.openxmlformats.org/officeDocument/2006/relationships/tags" Target="../tags/tag27.xml"/><Relationship Id="rId19" Type="http://schemas.openxmlformats.org/officeDocument/2006/relationships/tags" Target="../tags/tag44.xml"/><Relationship Id="rId18" Type="http://schemas.openxmlformats.org/officeDocument/2006/relationships/tags" Target="../tags/tag43.xml"/><Relationship Id="rId17" Type="http://schemas.openxmlformats.org/officeDocument/2006/relationships/tags" Target="../tags/tag42.xml"/><Relationship Id="rId16" Type="http://schemas.openxmlformats.org/officeDocument/2006/relationships/tags" Target="../tags/tag41.xml"/><Relationship Id="rId15" Type="http://schemas.openxmlformats.org/officeDocument/2006/relationships/tags" Target="../tags/tag40.xml"/><Relationship Id="rId14" Type="http://schemas.openxmlformats.org/officeDocument/2006/relationships/tags" Target="../tags/tag39.xml"/><Relationship Id="rId13" Type="http://schemas.openxmlformats.org/officeDocument/2006/relationships/tags" Target="../tags/tag38.xml"/><Relationship Id="rId12" Type="http://schemas.openxmlformats.org/officeDocument/2006/relationships/tags" Target="../tags/tag37.xml"/><Relationship Id="rId11" Type="http://schemas.openxmlformats.org/officeDocument/2006/relationships/tags" Target="../tags/tag36.xml"/><Relationship Id="rId10" Type="http://schemas.openxmlformats.org/officeDocument/2006/relationships/tags" Target="../tags/tag35.xml"/><Relationship Id="rId1" Type="http://schemas.openxmlformats.org/officeDocument/2006/relationships/tags" Target="../tags/tag2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9" Type="http://schemas.openxmlformats.org/officeDocument/2006/relationships/tags" Target="../tags/tag57.xml"/><Relationship Id="rId8" Type="http://schemas.openxmlformats.org/officeDocument/2006/relationships/tags" Target="../tags/tag56.xml"/><Relationship Id="rId7" Type="http://schemas.openxmlformats.org/officeDocument/2006/relationships/tags" Target="../tags/tag55.xml"/><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tags" Target="../tags/tag52.xml"/><Relationship Id="rId3" Type="http://schemas.openxmlformats.org/officeDocument/2006/relationships/tags" Target="../tags/tag51.xml"/><Relationship Id="rId23" Type="http://schemas.openxmlformats.org/officeDocument/2006/relationships/slideLayout" Target="../slideLayouts/slideLayout1.xml"/><Relationship Id="rId22" Type="http://schemas.openxmlformats.org/officeDocument/2006/relationships/tags" Target="../tags/tag70.xml"/><Relationship Id="rId21" Type="http://schemas.openxmlformats.org/officeDocument/2006/relationships/tags" Target="../tags/tag69.xml"/><Relationship Id="rId20" Type="http://schemas.openxmlformats.org/officeDocument/2006/relationships/tags" Target="../tags/tag68.xml"/><Relationship Id="rId2" Type="http://schemas.openxmlformats.org/officeDocument/2006/relationships/tags" Target="../tags/tag50.xml"/><Relationship Id="rId19" Type="http://schemas.openxmlformats.org/officeDocument/2006/relationships/tags" Target="../tags/tag67.xml"/><Relationship Id="rId18" Type="http://schemas.openxmlformats.org/officeDocument/2006/relationships/tags" Target="../tags/tag66.xml"/><Relationship Id="rId17" Type="http://schemas.openxmlformats.org/officeDocument/2006/relationships/tags" Target="../tags/tag65.xml"/><Relationship Id="rId16" Type="http://schemas.openxmlformats.org/officeDocument/2006/relationships/tags" Target="../tags/tag64.xml"/><Relationship Id="rId15" Type="http://schemas.openxmlformats.org/officeDocument/2006/relationships/tags" Target="../tags/tag63.xml"/><Relationship Id="rId14" Type="http://schemas.openxmlformats.org/officeDocument/2006/relationships/tags" Target="../tags/tag62.xml"/><Relationship Id="rId13" Type="http://schemas.openxmlformats.org/officeDocument/2006/relationships/tags" Target="../tags/tag61.xml"/><Relationship Id="rId12" Type="http://schemas.openxmlformats.org/officeDocument/2006/relationships/tags" Target="../tags/tag60.xml"/><Relationship Id="rId11" Type="http://schemas.openxmlformats.org/officeDocument/2006/relationships/tags" Target="../tags/tag59.xml"/><Relationship Id="rId10" Type="http://schemas.openxmlformats.org/officeDocument/2006/relationships/tags" Target="../tags/tag58.xml"/><Relationship Id="rId1" Type="http://schemas.openxmlformats.org/officeDocument/2006/relationships/tags" Target="../tags/tag49.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grpSp>
        <p:nvGrpSpPr>
          <p:cNvPr id="10" name="组合 9"/>
          <p:cNvGrpSpPr/>
          <p:nvPr/>
        </p:nvGrpSpPr>
        <p:grpSpPr>
          <a:xfrm>
            <a:off x="0" y="0"/>
            <a:ext cx="7929563" cy="3200400"/>
            <a:chOff x="0" y="0"/>
            <a:chExt cx="10572750" cy="426720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gr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sp>
        <p:nvSpPr>
          <p:cNvPr id="8" name="文本框 7"/>
          <p:cNvSpPr txBox="1"/>
          <p:nvPr/>
        </p:nvSpPr>
        <p:spPr>
          <a:xfrm>
            <a:off x="2220667" y="2592607"/>
            <a:ext cx="7750668" cy="953135"/>
          </a:xfrm>
          <a:prstGeom prst="rect">
            <a:avLst/>
          </a:prstGeom>
          <a:noFill/>
        </p:spPr>
        <p:txBody>
          <a:bodyPr vert="horz" wrap="square" rtlCol="0">
            <a:spAutoFit/>
          </a:bodyPr>
          <a:lstStyle/>
          <a:p>
            <a:pPr algn="ctr"/>
            <a:r>
              <a:rPr lang="zh-CN" altLang="en-US" sz="5600" dirty="0">
                <a:solidFill>
                  <a:schemeClr val="accent1"/>
                </a:solidFill>
                <a:latin typeface="方正仿宋_GB2312" panose="02000000000000000000" charset="-122"/>
                <a:ea typeface="方正仿宋_GB2312" panose="02000000000000000000" charset="-122"/>
                <a:sym typeface="方正仿宋_GB2312" panose="02000000000000000000" charset="-122"/>
              </a:rPr>
              <a:t>用户交互</a:t>
            </a:r>
            <a:r>
              <a:rPr lang="zh-CN" altLang="en-US" sz="5600" dirty="0">
                <a:solidFill>
                  <a:schemeClr val="accent2"/>
                </a:solidFill>
                <a:latin typeface="方正仿宋_GB2312" panose="02000000000000000000" charset="-122"/>
                <a:ea typeface="方正仿宋_GB2312" panose="02000000000000000000" charset="-122"/>
                <a:sym typeface="方正仿宋_GB2312" panose="02000000000000000000" charset="-122"/>
              </a:rPr>
              <a:t>技术</a:t>
            </a:r>
            <a:r>
              <a:rPr lang="en-US" altLang="zh-CN" sz="5600" dirty="0">
                <a:solidFill>
                  <a:schemeClr val="accent2"/>
                </a:solidFill>
                <a:latin typeface="方正仿宋_GB2312" panose="02000000000000000000" charset="-122"/>
                <a:ea typeface="方正仿宋_GB2312" panose="02000000000000000000" charset="-122"/>
                <a:sym typeface="方正仿宋_GB2312" panose="02000000000000000000" charset="-122"/>
              </a:rPr>
              <a:t>-lab01</a:t>
            </a:r>
            <a:endParaRPr lang="en-US" altLang="zh-CN" sz="5600" dirty="0">
              <a:solidFill>
                <a:schemeClr val="accent2"/>
              </a:solidFill>
              <a:latin typeface="方正仿宋_GB2312" panose="02000000000000000000" charset="-122"/>
              <a:ea typeface="方正仿宋_GB2312" panose="02000000000000000000" charset="-122"/>
              <a:sym typeface="方正仿宋_GB2312" panose="02000000000000000000" charset="-122"/>
            </a:endParaRPr>
          </a:p>
        </p:txBody>
      </p:sp>
      <p:sp>
        <p:nvSpPr>
          <p:cNvPr id="13" name="矩形: 圆角 12"/>
          <p:cNvSpPr/>
          <p:nvPr/>
        </p:nvSpPr>
        <p:spPr>
          <a:xfrm>
            <a:off x="4986655" y="4167505"/>
            <a:ext cx="2016760" cy="28702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1000" dirty="0">
                <a:solidFill>
                  <a:schemeClr val="bg1"/>
                </a:solidFill>
                <a:latin typeface="方正仿宋_GB2312" panose="02000000000000000000" charset="-122"/>
                <a:ea typeface="方正仿宋_GB2312" panose="02000000000000000000" charset="-122"/>
                <a:sym typeface="方正仿宋_GB2312" panose="02000000000000000000" charset="-122"/>
              </a:rPr>
              <a:t>汇报人：胡永杰</a:t>
            </a:r>
            <a:r>
              <a:rPr lang="en-US" altLang="zh-CN" sz="1000" dirty="0">
                <a:solidFill>
                  <a:schemeClr val="bg1"/>
                </a:solidFill>
                <a:latin typeface="方正仿宋_GB2312" panose="02000000000000000000" charset="-122"/>
                <a:ea typeface="方正仿宋_GB2312" panose="02000000000000000000" charset="-122"/>
                <a:sym typeface="方正仿宋_GB2312" panose="02000000000000000000" charset="-122"/>
              </a:rPr>
              <a:t>  </a:t>
            </a:r>
            <a:r>
              <a:rPr lang="zh-CN" altLang="en-US" sz="1000" dirty="0">
                <a:solidFill>
                  <a:schemeClr val="bg1"/>
                </a:solidFill>
                <a:latin typeface="方正仿宋_GB2312" panose="02000000000000000000" charset="-122"/>
                <a:ea typeface="方正仿宋_GB2312" panose="02000000000000000000" charset="-122"/>
                <a:sym typeface="方正仿宋_GB2312" panose="02000000000000000000" charset="-122"/>
              </a:rPr>
              <a:t>吕奎辰</a:t>
            </a:r>
            <a:endParaRPr lang="zh-CN" altLang="en-US" sz="1000" dirty="0">
              <a:solidFill>
                <a:schemeClr val="bg1"/>
              </a:solidFill>
              <a:latin typeface="方正仿宋_GB2312" panose="02000000000000000000" charset="-122"/>
              <a:ea typeface="方正仿宋_GB2312" panose="02000000000000000000" charset="-122"/>
              <a:sym typeface="方正仿宋_GB2312" panose="02000000000000000000" charset="-122"/>
            </a:endParaRPr>
          </a:p>
        </p:txBody>
      </p:sp>
      <p:sp>
        <p:nvSpPr>
          <p:cNvPr id="3" name="矩形 2"/>
          <p:cNvSpPr/>
          <p:nvPr/>
        </p:nvSpPr>
        <p:spPr>
          <a:xfrm>
            <a:off x="3788780" y="2168628"/>
            <a:ext cx="4614440" cy="275590"/>
          </a:xfrm>
          <a:prstGeom prst="rect">
            <a:avLst/>
          </a:prstGeom>
        </p:spPr>
        <p:txBody>
          <a:bodyPr wrap="square">
            <a:spAutoFit/>
          </a:bodyPr>
          <a:lstStyle/>
          <a:p>
            <a:pPr algn="dist"/>
            <a:r>
              <a:rPr lang="en-US" altLang="zh-CN" sz="1200" dirty="0">
                <a:solidFill>
                  <a:schemeClr val="accent1"/>
                </a:solidFill>
                <a:latin typeface="方正仿宋_GB2312" panose="02000000000000000000" charset="-122"/>
                <a:ea typeface="方正仿宋_GB2312" panose="02000000000000000000" charset="-122"/>
                <a:cs typeface="Calibri Light" panose="020F0302020204030204" pitchFamily="34" charset="0"/>
              </a:rPr>
              <a:t>Human-Computer Interaction Techniques</a:t>
            </a:r>
            <a:endParaRPr lang="en-US" altLang="zh-CN" sz="1200" dirty="0">
              <a:solidFill>
                <a:schemeClr val="accent1"/>
              </a:solidFill>
              <a:latin typeface="方正仿宋_GB2312" panose="02000000000000000000" charset="-122"/>
              <a:ea typeface="方正仿宋_GB2312" panose="02000000000000000000" charset="-122"/>
              <a:cs typeface="Calibri Light" panose="020F03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实验结果</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1.4</a:t>
            </a:r>
            <a:endPar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8" name="Rectangle 46"/>
          <p:cNvSpPr/>
          <p:nvPr>
            <p:custDataLst>
              <p:tags r:id="rId1"/>
            </p:custDataLst>
          </p:nvPr>
        </p:nvSpPr>
        <p:spPr>
          <a:xfrm>
            <a:off x="1919605" y="3400425"/>
            <a:ext cx="2037715" cy="2367280"/>
          </a:xfrm>
          <a:prstGeom prst="rect">
            <a:avLst/>
          </a:prstGeom>
          <a:solidFill>
            <a:schemeClr val="bg1"/>
          </a:solidFill>
          <a:ln>
            <a:noFill/>
          </a:ln>
          <a:effectLst>
            <a:outerShdw blurRad="190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400" i="0" u="none" strike="noStrike" kern="0" cap="none" spc="0" normalizeH="0" baseline="0" noProof="0">
              <a:ln>
                <a:noFill/>
              </a:ln>
              <a:solidFill>
                <a:sysClr val="windowText" lastClr="000000"/>
              </a:solidFill>
              <a:effectLst/>
              <a:uLnTx/>
              <a:uFillTx/>
              <a:latin typeface="Calibri Light" panose="020F0302020204030204" pitchFamily="34" charset="0"/>
              <a:cs typeface="Calibri Light" panose="020F0302020204030204" pitchFamily="34" charset="0"/>
            </a:endParaRPr>
          </a:p>
        </p:txBody>
      </p:sp>
      <p:sp>
        <p:nvSpPr>
          <p:cNvPr id="9" name="Rectangle 2"/>
          <p:cNvSpPr/>
          <p:nvPr>
            <p:custDataLst>
              <p:tags r:id="rId2"/>
            </p:custDataLst>
          </p:nvPr>
        </p:nvSpPr>
        <p:spPr>
          <a:xfrm>
            <a:off x="1915160" y="2319020"/>
            <a:ext cx="2037715" cy="1465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400" i="0" u="none" strike="noStrike" kern="0" cap="none" spc="0" normalizeH="0" baseline="0" noProof="0">
              <a:ln>
                <a:noFill/>
              </a:ln>
              <a:solidFill>
                <a:sysClr val="windowText" lastClr="000000"/>
              </a:solidFill>
              <a:effectLst/>
              <a:uLnTx/>
              <a:uFillTx/>
              <a:latin typeface="Calibri Light" panose="020F0302020204030204" pitchFamily="34" charset="0"/>
              <a:cs typeface="Calibri Light" panose="020F0302020204030204" pitchFamily="34" charset="0"/>
            </a:endParaRPr>
          </a:p>
        </p:txBody>
      </p:sp>
      <p:sp>
        <p:nvSpPr>
          <p:cNvPr id="10" name="TextBox 18"/>
          <p:cNvSpPr txBox="1"/>
          <p:nvPr>
            <p:custDataLst>
              <p:tags r:id="rId3"/>
            </p:custDataLst>
          </p:nvPr>
        </p:nvSpPr>
        <p:spPr>
          <a:xfrm>
            <a:off x="2195830" y="5101163"/>
            <a:ext cx="1427480" cy="514570"/>
          </a:xfrm>
          <a:prstGeom prst="roundRect">
            <a:avLst>
              <a:gd name="adj" fmla="val 50000"/>
            </a:avLst>
          </a:prstGeom>
          <a:solidFill>
            <a:schemeClr val="accent1"/>
          </a:solid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050" i="0" u="none" strike="noStrike" kern="0" cap="none" spc="0" normalizeH="0" baseline="0" noProof="0" dirty="0">
                <a:ln>
                  <a:noFill/>
                </a:ln>
                <a:solidFill>
                  <a:schemeClr val="bg1"/>
                </a:solidFill>
                <a:effectLst/>
                <a:uLnTx/>
                <a:uFillTx/>
                <a:latin typeface="Calibri Light" panose="020F0302020204030204" pitchFamily="34" charset="0"/>
                <a:ea typeface="Lato" panose="020F0502020204030203" pitchFamily="34" charset="0"/>
                <a:cs typeface="Calibri Light" panose="020F0302020204030204" pitchFamily="34" charset="0"/>
              </a:rPr>
              <a:t>How do you feel about CA</a:t>
            </a:r>
            <a:endParaRPr kumimoji="0" lang="en-US" altLang="zh-CN" sz="1050" i="0" u="none" strike="noStrike" kern="0" cap="none" spc="0" normalizeH="0" baseline="0" noProof="0" dirty="0">
              <a:ln>
                <a:noFill/>
              </a:ln>
              <a:solidFill>
                <a:schemeClr val="bg1"/>
              </a:solidFill>
              <a:effectLst/>
              <a:uLnTx/>
              <a:uFillTx/>
              <a:latin typeface="Calibri Light" panose="020F0302020204030204" pitchFamily="34" charset="0"/>
              <a:ea typeface="Lato" panose="020F0502020204030203" pitchFamily="34" charset="0"/>
              <a:cs typeface="Calibri Light" panose="020F0302020204030204" pitchFamily="34" charset="0"/>
            </a:endParaRPr>
          </a:p>
        </p:txBody>
      </p:sp>
      <p:sp>
        <p:nvSpPr>
          <p:cNvPr id="15" name="Rectangle 49"/>
          <p:cNvSpPr/>
          <p:nvPr>
            <p:custDataLst>
              <p:tags r:id="rId4"/>
            </p:custDataLst>
          </p:nvPr>
        </p:nvSpPr>
        <p:spPr>
          <a:xfrm>
            <a:off x="4135755" y="3418205"/>
            <a:ext cx="2037715" cy="2349500"/>
          </a:xfrm>
          <a:prstGeom prst="rect">
            <a:avLst/>
          </a:prstGeom>
          <a:solidFill>
            <a:schemeClr val="bg1"/>
          </a:solidFill>
          <a:ln>
            <a:noFill/>
          </a:ln>
          <a:effectLst>
            <a:outerShdw blurRad="190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400" i="0" u="none" strike="noStrike" kern="0" cap="none" spc="0" normalizeH="0" baseline="0" noProof="0">
              <a:ln>
                <a:noFill/>
              </a:ln>
              <a:solidFill>
                <a:sysClr val="windowText" lastClr="000000"/>
              </a:solidFill>
              <a:effectLst/>
              <a:uLnTx/>
              <a:uFillTx/>
              <a:latin typeface="Calibri Light" panose="020F0302020204030204" pitchFamily="34" charset="0"/>
              <a:cs typeface="Calibri Light" panose="020F0302020204030204" pitchFamily="34" charset="0"/>
            </a:endParaRPr>
          </a:p>
        </p:txBody>
      </p:sp>
      <p:sp>
        <p:nvSpPr>
          <p:cNvPr id="16" name="Rectangle 1"/>
          <p:cNvSpPr/>
          <p:nvPr>
            <p:custDataLst>
              <p:tags r:id="rId5"/>
            </p:custDataLst>
          </p:nvPr>
        </p:nvSpPr>
        <p:spPr>
          <a:xfrm>
            <a:off x="4136390" y="2319020"/>
            <a:ext cx="2037715" cy="14655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400" i="0" u="none" strike="noStrike" kern="0" cap="none" spc="0" normalizeH="0" baseline="0" noProof="0">
              <a:ln>
                <a:noFill/>
              </a:ln>
              <a:solidFill>
                <a:sysClr val="windowText" lastClr="000000"/>
              </a:solidFill>
              <a:effectLst/>
              <a:uLnTx/>
              <a:uFillTx/>
              <a:latin typeface="Calibri Light" panose="020F0302020204030204" pitchFamily="34" charset="0"/>
              <a:cs typeface="Calibri Light" panose="020F0302020204030204" pitchFamily="34" charset="0"/>
            </a:endParaRPr>
          </a:p>
        </p:txBody>
      </p:sp>
      <p:sp>
        <p:nvSpPr>
          <p:cNvPr id="17" name="TextBox 41"/>
          <p:cNvSpPr txBox="1"/>
          <p:nvPr>
            <p:custDataLst>
              <p:tags r:id="rId6"/>
            </p:custDataLst>
          </p:nvPr>
        </p:nvSpPr>
        <p:spPr>
          <a:xfrm>
            <a:off x="4453890" y="5181808"/>
            <a:ext cx="1427480" cy="353280"/>
          </a:xfrm>
          <a:prstGeom prst="roundRect">
            <a:avLst>
              <a:gd name="adj" fmla="val 50000"/>
            </a:avLst>
          </a:prstGeom>
          <a:solidFill>
            <a:schemeClr val="accent2"/>
          </a:solidFill>
        </p:spPr>
        <p:txBody>
          <a:bodyPr wrap="square" rtlCol="0" anchor="ctr">
            <a:spAutoFit/>
          </a:bodyPr>
          <a:lstStyle/>
          <a:p>
            <a:pPr lvl="0" algn="ctr">
              <a:defRPr/>
            </a:pPr>
            <a:r>
              <a:rPr lang="en-US" altLang="zh-CN" sz="1050" kern="0" dirty="0">
                <a:solidFill>
                  <a:schemeClr val="bg1"/>
                </a:solidFill>
                <a:latin typeface="Calibri Light" panose="020F0302020204030204" pitchFamily="34" charset="0"/>
                <a:ea typeface="Lato" panose="020F0502020204030203" pitchFamily="34" charset="0"/>
                <a:cs typeface="Calibri Light" panose="020F0302020204030204" pitchFamily="34" charset="0"/>
              </a:rPr>
              <a:t>How is CA's feedback</a:t>
            </a:r>
            <a:endParaRPr lang="en-US" altLang="zh-CN" sz="1050" kern="0" dirty="0">
              <a:solidFill>
                <a:schemeClr val="bg1"/>
              </a:solidFill>
              <a:latin typeface="Calibri Light" panose="020F0302020204030204" pitchFamily="34" charset="0"/>
              <a:ea typeface="Lato" panose="020F0502020204030203" pitchFamily="34" charset="0"/>
              <a:cs typeface="Calibri Light" panose="020F0302020204030204" pitchFamily="34" charset="0"/>
            </a:endParaRPr>
          </a:p>
        </p:txBody>
      </p:sp>
      <p:sp>
        <p:nvSpPr>
          <p:cNvPr id="18" name="Rectangle 50"/>
          <p:cNvSpPr/>
          <p:nvPr>
            <p:custDataLst>
              <p:tags r:id="rId7"/>
            </p:custDataLst>
          </p:nvPr>
        </p:nvSpPr>
        <p:spPr>
          <a:xfrm>
            <a:off x="6341745" y="3418205"/>
            <a:ext cx="2040890" cy="2349500"/>
          </a:xfrm>
          <a:prstGeom prst="rect">
            <a:avLst/>
          </a:prstGeom>
          <a:solidFill>
            <a:schemeClr val="bg1"/>
          </a:solidFill>
          <a:ln>
            <a:noFill/>
          </a:ln>
          <a:effectLst>
            <a:outerShdw blurRad="190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400" i="0" u="none" strike="noStrike" kern="0" cap="none" spc="0" normalizeH="0" baseline="0" noProof="0">
              <a:ln>
                <a:noFill/>
              </a:ln>
              <a:solidFill>
                <a:sysClr val="windowText" lastClr="000000"/>
              </a:solidFill>
              <a:effectLst/>
              <a:uLnTx/>
              <a:uFillTx/>
              <a:latin typeface="Calibri Light" panose="020F0302020204030204" pitchFamily="34" charset="0"/>
              <a:cs typeface="Calibri Light" panose="020F0302020204030204" pitchFamily="34" charset="0"/>
            </a:endParaRPr>
          </a:p>
        </p:txBody>
      </p:sp>
      <p:sp>
        <p:nvSpPr>
          <p:cNvPr id="20" name="Rectangle 3"/>
          <p:cNvSpPr/>
          <p:nvPr>
            <p:custDataLst>
              <p:tags r:id="rId8"/>
            </p:custDataLst>
          </p:nvPr>
        </p:nvSpPr>
        <p:spPr>
          <a:xfrm>
            <a:off x="6344920" y="2319020"/>
            <a:ext cx="2037715" cy="1465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400" i="0" u="none" strike="noStrike" kern="0" cap="none" spc="0" normalizeH="0" baseline="0" noProof="0">
              <a:ln>
                <a:noFill/>
              </a:ln>
              <a:solidFill>
                <a:sysClr val="windowText" lastClr="000000"/>
              </a:solidFill>
              <a:effectLst/>
              <a:uLnTx/>
              <a:uFillTx/>
              <a:latin typeface="Calibri Light" panose="020F0302020204030204" pitchFamily="34" charset="0"/>
              <a:cs typeface="Calibri Light" panose="020F0302020204030204" pitchFamily="34" charset="0"/>
            </a:endParaRPr>
          </a:p>
        </p:txBody>
      </p:sp>
      <p:sp>
        <p:nvSpPr>
          <p:cNvPr id="21" name="TextBox 42"/>
          <p:cNvSpPr txBox="1"/>
          <p:nvPr>
            <p:custDataLst>
              <p:tags r:id="rId9"/>
            </p:custDataLst>
          </p:nvPr>
        </p:nvSpPr>
        <p:spPr>
          <a:xfrm>
            <a:off x="6647180" y="5020200"/>
            <a:ext cx="1427480" cy="676495"/>
          </a:xfrm>
          <a:prstGeom prst="roundRect">
            <a:avLst>
              <a:gd name="adj" fmla="val 50000"/>
            </a:avLst>
          </a:prstGeom>
          <a:solidFill>
            <a:schemeClr val="accent1"/>
          </a:solidFill>
        </p:spPr>
        <p:txBody>
          <a:bodyPr wrap="square" rtlCol="0" anchor="ctr">
            <a:spAutoFit/>
          </a:bodyPr>
          <a:lstStyle/>
          <a:p>
            <a:pPr lvl="0" algn="ctr">
              <a:defRPr/>
            </a:pPr>
            <a:r>
              <a:rPr lang="en-US" altLang="zh-CN" sz="1050" kern="0" dirty="0">
                <a:solidFill>
                  <a:schemeClr val="bg1"/>
                </a:solidFill>
                <a:latin typeface="Calibri Light" panose="020F0302020204030204" pitchFamily="34" charset="0"/>
                <a:ea typeface="Lato" panose="020F0502020204030203" pitchFamily="34" charset="0"/>
                <a:cs typeface="Calibri Light" panose="020F0302020204030204" pitchFamily="34" charset="0"/>
              </a:rPr>
              <a:t>Which do you choose, CA or manual labor</a:t>
            </a:r>
            <a:endParaRPr lang="en-US" altLang="zh-CN" sz="1050" kern="0" dirty="0">
              <a:solidFill>
                <a:schemeClr val="bg1"/>
              </a:solidFill>
              <a:latin typeface="Calibri Light" panose="020F0302020204030204" pitchFamily="34" charset="0"/>
              <a:ea typeface="Lato" panose="020F0502020204030203" pitchFamily="34" charset="0"/>
              <a:cs typeface="Calibri Light" panose="020F0302020204030204" pitchFamily="34" charset="0"/>
            </a:endParaRPr>
          </a:p>
        </p:txBody>
      </p:sp>
      <p:sp>
        <p:nvSpPr>
          <p:cNvPr id="22" name="Rectangle 53"/>
          <p:cNvSpPr/>
          <p:nvPr>
            <p:custDataLst>
              <p:tags r:id="rId10"/>
            </p:custDataLst>
          </p:nvPr>
        </p:nvSpPr>
        <p:spPr>
          <a:xfrm>
            <a:off x="8550910" y="3418205"/>
            <a:ext cx="2035175" cy="2349500"/>
          </a:xfrm>
          <a:prstGeom prst="rect">
            <a:avLst/>
          </a:prstGeom>
          <a:solidFill>
            <a:schemeClr val="bg1"/>
          </a:solidFill>
          <a:ln>
            <a:noFill/>
          </a:ln>
          <a:effectLst>
            <a:outerShdw blurRad="190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400" i="0" u="none" strike="noStrike" kern="0" cap="none" spc="0" normalizeH="0" baseline="0" noProof="0">
              <a:ln>
                <a:noFill/>
              </a:ln>
              <a:solidFill>
                <a:sysClr val="windowText" lastClr="000000"/>
              </a:solidFill>
              <a:effectLst/>
              <a:uLnTx/>
              <a:uFillTx/>
              <a:latin typeface="Calibri Light" panose="020F0302020204030204" pitchFamily="34" charset="0"/>
              <a:cs typeface="Calibri Light" panose="020F0302020204030204" pitchFamily="34" charset="0"/>
            </a:endParaRPr>
          </a:p>
        </p:txBody>
      </p:sp>
      <p:sp>
        <p:nvSpPr>
          <p:cNvPr id="23" name="Rectangle 31"/>
          <p:cNvSpPr/>
          <p:nvPr>
            <p:custDataLst>
              <p:tags r:id="rId11"/>
            </p:custDataLst>
          </p:nvPr>
        </p:nvSpPr>
        <p:spPr>
          <a:xfrm>
            <a:off x="8550910" y="2319020"/>
            <a:ext cx="2037715" cy="14655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id-ID" sz="1400" i="0" u="none" strike="noStrike" kern="0" cap="none" spc="0" normalizeH="0" baseline="0" noProof="0">
              <a:ln>
                <a:noFill/>
              </a:ln>
              <a:solidFill>
                <a:sysClr val="windowText" lastClr="000000"/>
              </a:solidFill>
              <a:effectLst/>
              <a:uLnTx/>
              <a:uFillTx/>
              <a:latin typeface="Calibri Light" panose="020F0302020204030204" pitchFamily="34" charset="0"/>
              <a:cs typeface="Calibri Light" panose="020F0302020204030204" pitchFamily="34" charset="0"/>
            </a:endParaRPr>
          </a:p>
        </p:txBody>
      </p:sp>
      <p:sp>
        <p:nvSpPr>
          <p:cNvPr id="24" name="TextBox 43"/>
          <p:cNvSpPr txBox="1"/>
          <p:nvPr>
            <p:custDataLst>
              <p:tags r:id="rId12"/>
            </p:custDataLst>
          </p:nvPr>
        </p:nvSpPr>
        <p:spPr>
          <a:xfrm>
            <a:off x="8825865" y="5020200"/>
            <a:ext cx="1427480" cy="676495"/>
          </a:xfrm>
          <a:prstGeom prst="roundRect">
            <a:avLst>
              <a:gd name="adj" fmla="val 50000"/>
            </a:avLst>
          </a:prstGeom>
          <a:solidFill>
            <a:schemeClr val="accent2"/>
          </a:solidFill>
        </p:spPr>
        <p:txBody>
          <a:bodyPr wrap="square" rtlCol="0" anchor="ctr">
            <a:spAutoFit/>
          </a:bodyPr>
          <a:lstStyle/>
          <a:p>
            <a:pPr lvl="0" algn="ctr">
              <a:defRPr/>
            </a:pPr>
            <a:r>
              <a:rPr lang="en-US" altLang="zh-CN" sz="1050" kern="0" dirty="0">
                <a:solidFill>
                  <a:schemeClr val="bg1"/>
                </a:solidFill>
                <a:latin typeface="Calibri Light" panose="020F0302020204030204" pitchFamily="34" charset="0"/>
                <a:ea typeface="Lato" panose="020F0502020204030203" pitchFamily="34" charset="0"/>
                <a:cs typeface="Calibri Light" panose="020F0302020204030204" pitchFamily="34" charset="0"/>
              </a:rPr>
              <a:t>Which feedback strategy is your favorite</a:t>
            </a:r>
            <a:endParaRPr lang="en-US" altLang="zh-CN" sz="1050" kern="0" dirty="0">
              <a:solidFill>
                <a:schemeClr val="bg1"/>
              </a:solidFill>
              <a:latin typeface="Calibri Light" panose="020F0302020204030204" pitchFamily="34" charset="0"/>
              <a:ea typeface="Lato" panose="020F0502020204030203" pitchFamily="34" charset="0"/>
              <a:cs typeface="Calibri Light" panose="020F0302020204030204" pitchFamily="34" charset="0"/>
            </a:endParaRPr>
          </a:p>
        </p:txBody>
      </p:sp>
      <p:sp>
        <p:nvSpPr>
          <p:cNvPr id="25" name="TextBox 65"/>
          <p:cNvSpPr txBox="1"/>
          <p:nvPr>
            <p:custDataLst>
              <p:tags r:id="rId13"/>
            </p:custDataLst>
          </p:nvPr>
        </p:nvSpPr>
        <p:spPr>
          <a:xfrm>
            <a:off x="1870075" y="2796540"/>
            <a:ext cx="2127885" cy="368300"/>
          </a:xfrm>
          <a:prstGeom prst="rect">
            <a:avLst/>
          </a:prstGeom>
          <a:noFill/>
        </p:spPr>
        <p:txBody>
          <a:bodyPr wrap="square" rtlCol="0">
            <a:spAutoFit/>
          </a:bodyPr>
          <a:lstStyle/>
          <a:p>
            <a:pPr algn="ctr">
              <a:defRPr/>
            </a:pPr>
            <a:r>
              <a:rPr lang="zh-CN" altLang="en-US"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对</a:t>
            </a:r>
            <a:r>
              <a:rPr lang="en-US" altLang="zh-CN"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CA</a:t>
            </a:r>
            <a:r>
              <a:rPr lang="zh-CN" altLang="en-US"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的总体</a:t>
            </a:r>
            <a:r>
              <a:rPr lang="zh-CN" altLang="en-US"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评价</a:t>
            </a:r>
            <a:endParaRPr lang="zh-CN" altLang="en-US"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26" name="TextBox 65"/>
          <p:cNvSpPr txBox="1"/>
          <p:nvPr>
            <p:custDataLst>
              <p:tags r:id="rId14"/>
            </p:custDataLst>
          </p:nvPr>
        </p:nvSpPr>
        <p:spPr>
          <a:xfrm>
            <a:off x="4090670" y="2796540"/>
            <a:ext cx="2127885" cy="368300"/>
          </a:xfrm>
          <a:prstGeom prst="rect">
            <a:avLst/>
          </a:prstGeom>
          <a:noFill/>
        </p:spPr>
        <p:txBody>
          <a:bodyPr wrap="square" rtlCol="0">
            <a:spAutoFit/>
          </a:bodyPr>
          <a:lstStyle/>
          <a:p>
            <a:pPr algn="ctr">
              <a:defRPr/>
            </a:pPr>
            <a:r>
              <a:rPr kumimoji="0" lang="zh-CN" altLang="en-US" i="0" u="none" strike="noStrike" kern="0" cap="none" spc="0" normalizeH="0" baseline="0" noProof="0" dirty="0">
                <a:ln>
                  <a:noFill/>
                </a:ln>
                <a:solidFill>
                  <a:schemeClr val="bg1"/>
                </a:solidFill>
                <a:effectLst/>
                <a:uLnTx/>
                <a:uFillTx/>
                <a:latin typeface="Calibri Light" panose="020F0302020204030204" pitchFamily="34" charset="0"/>
                <a:ea typeface="Lato Light" panose="020F0502020204030203" pitchFamily="34" charset="0"/>
                <a:cs typeface="Calibri Light" panose="020F0302020204030204" pitchFamily="34" charset="0"/>
              </a:rPr>
              <a:t>对</a:t>
            </a:r>
            <a:r>
              <a:rPr kumimoji="0" lang="en-US" altLang="zh-CN" i="0" u="none" strike="noStrike" kern="0" cap="none" spc="0" normalizeH="0" baseline="0" noProof="0" dirty="0">
                <a:ln>
                  <a:noFill/>
                </a:ln>
                <a:solidFill>
                  <a:schemeClr val="bg1"/>
                </a:solidFill>
                <a:effectLst/>
                <a:uLnTx/>
                <a:uFillTx/>
                <a:latin typeface="Calibri Light" panose="020F0302020204030204" pitchFamily="34" charset="0"/>
                <a:ea typeface="Lato Light" panose="020F0502020204030203" pitchFamily="34" charset="0"/>
                <a:cs typeface="Calibri Light" panose="020F0302020204030204" pitchFamily="34" charset="0"/>
              </a:rPr>
              <a:t> CA </a:t>
            </a:r>
            <a:r>
              <a:rPr kumimoji="0" lang="zh-CN" altLang="en-US" i="0" u="none" strike="noStrike" kern="0" cap="none" spc="0" normalizeH="0" baseline="0" noProof="0" dirty="0">
                <a:ln>
                  <a:noFill/>
                </a:ln>
                <a:solidFill>
                  <a:schemeClr val="bg1"/>
                </a:solidFill>
                <a:effectLst/>
                <a:uLnTx/>
                <a:uFillTx/>
                <a:latin typeface="Calibri Light" panose="020F0302020204030204" pitchFamily="34" charset="0"/>
                <a:ea typeface="Lato Light" panose="020F0502020204030203" pitchFamily="34" charset="0"/>
                <a:cs typeface="Calibri Light" panose="020F0302020204030204" pitchFamily="34" charset="0"/>
              </a:rPr>
              <a:t>反馈的态度</a:t>
            </a:r>
            <a:endParaRPr kumimoji="0" lang="zh-CN" altLang="en-US" i="0" u="none" strike="noStrike" kern="0" cap="none" spc="0" normalizeH="0" baseline="0" noProof="0" dirty="0">
              <a:ln>
                <a:noFill/>
              </a:ln>
              <a:solidFill>
                <a:schemeClr val="bg1"/>
              </a:solidFill>
              <a:effectLst/>
              <a:uLnTx/>
              <a:uFillTx/>
              <a:latin typeface="Calibri Light" panose="020F0302020204030204" pitchFamily="34" charset="0"/>
              <a:ea typeface="Lato Light" panose="020F0502020204030203" pitchFamily="34" charset="0"/>
              <a:cs typeface="Calibri Light" panose="020F0302020204030204" pitchFamily="34" charset="0"/>
            </a:endParaRPr>
          </a:p>
        </p:txBody>
      </p:sp>
      <p:sp>
        <p:nvSpPr>
          <p:cNvPr id="27" name="TextBox 65"/>
          <p:cNvSpPr txBox="1"/>
          <p:nvPr>
            <p:custDataLst>
              <p:tags r:id="rId15"/>
            </p:custDataLst>
          </p:nvPr>
        </p:nvSpPr>
        <p:spPr>
          <a:xfrm>
            <a:off x="6311900" y="2796540"/>
            <a:ext cx="2127885" cy="368300"/>
          </a:xfrm>
          <a:prstGeom prst="rect">
            <a:avLst/>
          </a:prstGeom>
          <a:noFill/>
        </p:spPr>
        <p:txBody>
          <a:bodyPr wrap="square" rtlCol="0">
            <a:spAutoFit/>
          </a:bodyPr>
          <a:lstStyle/>
          <a:p>
            <a:pPr algn="ctr">
              <a:defRPr/>
            </a:pPr>
            <a:r>
              <a:rPr lang="zh-CN" altLang="en-US"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人工和</a:t>
            </a:r>
            <a:r>
              <a:rPr lang="en-US" altLang="zh-CN"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CA</a:t>
            </a:r>
            <a:r>
              <a:rPr lang="zh-CN" altLang="en-US"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的</a:t>
            </a:r>
            <a:r>
              <a:rPr lang="zh-CN" altLang="en-US"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竞争</a:t>
            </a:r>
            <a:endParaRPr lang="zh-CN" altLang="en-US" kern="0" dirty="0">
              <a:solidFill>
                <a:schemeClr val="bg1"/>
              </a:solidFill>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28" name="TextBox 65"/>
          <p:cNvSpPr txBox="1"/>
          <p:nvPr>
            <p:custDataLst>
              <p:tags r:id="rId16"/>
            </p:custDataLst>
          </p:nvPr>
        </p:nvSpPr>
        <p:spPr>
          <a:xfrm>
            <a:off x="8532495" y="2796540"/>
            <a:ext cx="2127885" cy="368300"/>
          </a:xfrm>
          <a:prstGeom prst="rect">
            <a:avLst/>
          </a:prstGeom>
          <a:noFill/>
        </p:spPr>
        <p:txBody>
          <a:bodyPr wrap="square" rtlCol="0">
            <a:spAutoFit/>
          </a:bodyPr>
          <a:lstStyle/>
          <a:p>
            <a:pPr algn="ctr">
              <a:defRPr/>
            </a:pPr>
            <a:r>
              <a:rPr kumimoji="0" lang="zh-CN" altLang="en-US" i="0" u="none" strike="noStrike" kern="0" cap="none" spc="0" normalizeH="0" baseline="0" noProof="0" dirty="0">
                <a:ln>
                  <a:noFill/>
                </a:ln>
                <a:solidFill>
                  <a:schemeClr val="bg1"/>
                </a:solidFill>
                <a:effectLst/>
                <a:uLnTx/>
                <a:uFillTx/>
                <a:latin typeface="Calibri Light" panose="020F0302020204030204" pitchFamily="34" charset="0"/>
                <a:ea typeface="Lato Light" panose="020F0502020204030203" pitchFamily="34" charset="0"/>
                <a:cs typeface="Calibri Light" panose="020F0302020204030204" pitchFamily="34" charset="0"/>
              </a:rPr>
              <a:t>首选反馈策略</a:t>
            </a:r>
            <a:endParaRPr kumimoji="0" lang="zh-CN" altLang="en-US" i="0" u="none" strike="noStrike" kern="0" cap="none" spc="0" normalizeH="0" baseline="0" noProof="0" dirty="0">
              <a:ln>
                <a:noFill/>
              </a:ln>
              <a:solidFill>
                <a:schemeClr val="bg1"/>
              </a:solidFill>
              <a:effectLst/>
              <a:uLnTx/>
              <a:uFillTx/>
              <a:latin typeface="Calibri Light" panose="020F0302020204030204" pitchFamily="34" charset="0"/>
              <a:ea typeface="Lato Light" panose="020F0502020204030203" pitchFamily="34" charset="0"/>
              <a:cs typeface="Calibri Light" panose="020F0302020204030204" pitchFamily="34" charset="0"/>
            </a:endParaRPr>
          </a:p>
        </p:txBody>
      </p:sp>
      <p:sp>
        <p:nvSpPr>
          <p:cNvPr id="30" name="矩形 29"/>
          <p:cNvSpPr/>
          <p:nvPr>
            <p:custDataLst>
              <p:tags r:id="rId17"/>
            </p:custDataLst>
          </p:nvPr>
        </p:nvSpPr>
        <p:spPr>
          <a:xfrm>
            <a:off x="2107565" y="3854450"/>
            <a:ext cx="1651635" cy="645160"/>
          </a:xfrm>
          <a:prstGeom prst="rect">
            <a:avLst/>
          </a:prstGeom>
        </p:spPr>
        <p:txBody>
          <a:bodyPr vert="horz" wrap="square">
            <a:spAutoFit/>
          </a:bodyPr>
          <a:lstStyle/>
          <a:p>
            <a:pPr algn="ctr">
              <a:lnSpc>
                <a:spcPct val="150000"/>
              </a:lnSpc>
            </a:pPr>
            <a:r>
              <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rPr>
              <a:t>所有参与者都对</a:t>
            </a:r>
            <a:r>
              <a:rPr lang="en-US" altLang="zh-CN" sz="1200" dirty="0">
                <a:solidFill>
                  <a:schemeClr val="tx1">
                    <a:lumMod val="75000"/>
                    <a:lumOff val="25000"/>
                  </a:schemeClr>
                </a:solidFill>
                <a:latin typeface="Calibri Light" panose="020F0302020204030204" pitchFamily="34" charset="0"/>
                <a:cs typeface="Calibri Light" panose="020F0302020204030204" pitchFamily="34" charset="0"/>
              </a:rPr>
              <a:t> Food Genie </a:t>
            </a:r>
            <a:r>
              <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rPr>
              <a:t>持积极态度</a:t>
            </a:r>
            <a:endPar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32" name="矩形 31"/>
          <p:cNvSpPr/>
          <p:nvPr>
            <p:custDataLst>
              <p:tags r:id="rId18"/>
            </p:custDataLst>
          </p:nvPr>
        </p:nvSpPr>
        <p:spPr>
          <a:xfrm>
            <a:off x="4295140" y="3854450"/>
            <a:ext cx="1763395" cy="1106805"/>
          </a:xfrm>
          <a:prstGeom prst="rect">
            <a:avLst/>
          </a:prstGeom>
        </p:spPr>
        <p:txBody>
          <a:bodyPr vert="horz" wrap="square">
            <a:spAutoFit/>
          </a:bodyPr>
          <a:lstStyle/>
          <a:p>
            <a:pPr algn="ctr">
              <a:lnSpc>
                <a:spcPct val="150000"/>
              </a:lnSpc>
            </a:pPr>
            <a:r>
              <a:rPr lang="zh-CN" altLang="en-US" sz="1100">
                <a:solidFill>
                  <a:schemeClr val="tx1">
                    <a:lumMod val="75000"/>
                    <a:lumOff val="25000"/>
                  </a:schemeClr>
                </a:solidFill>
                <a:latin typeface="Calibri Light" panose="020F0302020204030204" pitchFamily="34" charset="0"/>
                <a:cs typeface="Calibri Light" panose="020F0302020204030204" pitchFamily="34" charset="0"/>
                <a:sym typeface="+mn-ea"/>
              </a:rPr>
              <a:t>参与者认为</a:t>
            </a:r>
            <a:r>
              <a:rPr lang="en-US" altLang="zh-CN" sz="1100">
                <a:solidFill>
                  <a:schemeClr val="tx1">
                    <a:lumMod val="75000"/>
                    <a:lumOff val="25000"/>
                  </a:schemeClr>
                </a:solidFill>
                <a:latin typeface="Calibri Light" panose="020F0302020204030204" pitchFamily="34" charset="0"/>
                <a:cs typeface="Calibri Light" panose="020F0302020204030204" pitchFamily="34" charset="0"/>
                <a:sym typeface="+mn-ea"/>
              </a:rPr>
              <a:t> Food Genie </a:t>
            </a:r>
            <a:r>
              <a:rPr lang="zh-CN" altLang="en-US" sz="1100">
                <a:solidFill>
                  <a:schemeClr val="tx1">
                    <a:lumMod val="75000"/>
                    <a:lumOff val="25000"/>
                  </a:schemeClr>
                </a:solidFill>
                <a:latin typeface="Calibri Light" panose="020F0302020204030204" pitchFamily="34" charset="0"/>
                <a:cs typeface="Calibri Light" panose="020F0302020204030204" pitchFamily="34" charset="0"/>
                <a:sym typeface="+mn-ea"/>
              </a:rPr>
              <a:t>的干预措施适当的程度根据他们认为的可靠性和与用户的相关性而有所不同。</a:t>
            </a:r>
            <a:endParaRPr lang="zh-CN" alt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34" name="矩形 33"/>
          <p:cNvSpPr/>
          <p:nvPr>
            <p:custDataLst>
              <p:tags r:id="rId19"/>
            </p:custDataLst>
          </p:nvPr>
        </p:nvSpPr>
        <p:spPr>
          <a:xfrm>
            <a:off x="6489065" y="3854450"/>
            <a:ext cx="1793875" cy="852805"/>
          </a:xfrm>
          <a:prstGeom prst="rect">
            <a:avLst/>
          </a:prstGeom>
        </p:spPr>
        <p:txBody>
          <a:bodyPr vert="horz" wrap="square">
            <a:spAutoFit/>
          </a:bodyPr>
          <a:lstStyle/>
          <a:p>
            <a:pPr algn="ctr">
              <a:lnSpc>
                <a:spcPct val="150000"/>
              </a:lnSpc>
            </a:pPr>
            <a:r>
              <a:rPr lang="zh-CN" altLang="en-US" sz="1100" dirty="0">
                <a:solidFill>
                  <a:schemeClr val="tx1">
                    <a:lumMod val="75000"/>
                    <a:lumOff val="25000"/>
                  </a:schemeClr>
                </a:solidFill>
                <a:latin typeface="Calibri Light" panose="020F0302020204030204" pitchFamily="34" charset="0"/>
                <a:cs typeface="Calibri Light" panose="020F0302020204030204" pitchFamily="34" charset="0"/>
              </a:rPr>
              <a:t>关于反馈的来源，大多数参与者更喜欢从</a:t>
            </a:r>
            <a:r>
              <a:rPr lang="en-US" altLang="zh-CN" sz="1100" dirty="0">
                <a:solidFill>
                  <a:schemeClr val="tx1">
                    <a:lumMod val="75000"/>
                    <a:lumOff val="25000"/>
                  </a:schemeClr>
                </a:solidFill>
                <a:latin typeface="Calibri Light" panose="020F0302020204030204" pitchFamily="34" charset="0"/>
                <a:cs typeface="Calibri Light" panose="020F0302020204030204" pitchFamily="34" charset="0"/>
              </a:rPr>
              <a:t> CA </a:t>
            </a:r>
            <a:r>
              <a:rPr lang="zh-CN" altLang="en-US" sz="1100" dirty="0">
                <a:solidFill>
                  <a:schemeClr val="tx1">
                    <a:lumMod val="75000"/>
                    <a:lumOff val="25000"/>
                  </a:schemeClr>
                </a:solidFill>
                <a:latin typeface="Calibri Light" panose="020F0302020204030204" pitchFamily="34" charset="0"/>
                <a:cs typeface="Calibri Light" panose="020F0302020204030204" pitchFamily="34" charset="0"/>
              </a:rPr>
              <a:t>而不是人类那里接收反馈</a:t>
            </a:r>
            <a:endParaRPr lang="zh-CN" altLang="en-US" sz="11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36" name="矩形 35"/>
          <p:cNvSpPr/>
          <p:nvPr>
            <p:custDataLst>
              <p:tags r:id="rId20"/>
            </p:custDataLst>
          </p:nvPr>
        </p:nvSpPr>
        <p:spPr>
          <a:xfrm>
            <a:off x="8713470" y="3854450"/>
            <a:ext cx="1801495" cy="598805"/>
          </a:xfrm>
          <a:prstGeom prst="rect">
            <a:avLst/>
          </a:prstGeom>
        </p:spPr>
        <p:txBody>
          <a:bodyPr vert="horz" wrap="square">
            <a:spAutoFit/>
          </a:bodyPr>
          <a:lstStyle/>
          <a:p>
            <a:pPr algn="ctr">
              <a:lnSpc>
                <a:spcPct val="150000"/>
              </a:lnSpc>
            </a:pPr>
            <a:r>
              <a:rPr lang="zh-CN" altLang="en-US" sz="1100" dirty="0">
                <a:solidFill>
                  <a:schemeClr val="tx1">
                    <a:lumMod val="75000"/>
                    <a:lumOff val="25000"/>
                  </a:schemeClr>
                </a:solidFill>
                <a:latin typeface="Calibri Light" panose="020F0302020204030204" pitchFamily="34" charset="0"/>
                <a:cs typeface="Calibri Light" panose="020F0302020204030204" pitchFamily="34" charset="0"/>
                <a:sym typeface="+mn-ea"/>
              </a:rPr>
              <a:t>不同的参与者对于反馈策略的选择有很大的差异</a:t>
            </a:r>
            <a:endParaRPr lang="zh-CN" altLang="en-US" sz="1100"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cxnSp>
        <p:nvCxnSpPr>
          <p:cNvPr id="2" name="直接连接符 1"/>
          <p:cNvCxnSpPr/>
          <p:nvPr/>
        </p:nvCxnSpPr>
        <p:spPr>
          <a:xfrm>
            <a:off x="463344" y="1321435"/>
            <a:ext cx="1071525"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463550" y="1332028"/>
            <a:ext cx="2397444" cy="506730"/>
          </a:xfrm>
          <a:prstGeom prst="rect">
            <a:avLst/>
          </a:prstGeom>
        </p:spPr>
        <p:txBody>
          <a:bodyPr vert="horz" wrap="square">
            <a:spAutoFit/>
          </a:bodyPr>
          <a:p>
            <a:pPr algn="l">
              <a:lnSpc>
                <a:spcPct val="150000"/>
              </a:lnSpc>
            </a:pPr>
            <a:r>
              <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rPr>
              <a:t>半结构化访谈</a:t>
            </a:r>
            <a:r>
              <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rPr>
              <a:t>结果</a:t>
            </a:r>
            <a:endPar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结果讨论</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1.5</a:t>
            </a:r>
            <a:endPar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grpSp>
        <p:nvGrpSpPr>
          <p:cNvPr id="7" name="组合 6"/>
          <p:cNvGrpSpPr/>
          <p:nvPr>
            <p:custDataLst>
              <p:tags r:id="rId1"/>
            </p:custDataLst>
          </p:nvPr>
        </p:nvGrpSpPr>
        <p:grpSpPr>
          <a:xfrm>
            <a:off x="570782" y="1158064"/>
            <a:ext cx="10624820" cy="4932720"/>
            <a:chOff x="-519281" y="972178"/>
            <a:chExt cx="12742276" cy="5915776"/>
          </a:xfrm>
        </p:grpSpPr>
        <p:sp>
          <p:nvSpPr>
            <p:cNvPr id="8" name="Freeform 8"/>
            <p:cNvSpPr/>
            <p:nvPr>
              <p:custDataLst>
                <p:tags r:id="rId2"/>
              </p:custDataLst>
            </p:nvPr>
          </p:nvSpPr>
          <p:spPr bwMode="auto">
            <a:xfrm rot="18000000">
              <a:off x="5508209" y="2522734"/>
              <a:ext cx="1466353" cy="657605"/>
            </a:xfrm>
            <a:custGeom>
              <a:avLst/>
              <a:gdLst>
                <a:gd name="T0" fmla="*/ 0 w 1106"/>
                <a:gd name="T1" fmla="*/ 0 h 496"/>
                <a:gd name="T2" fmla="*/ 286 w 1106"/>
                <a:gd name="T3" fmla="*/ 496 h 496"/>
                <a:gd name="T4" fmla="*/ 1025 w 1106"/>
                <a:gd name="T5" fmla="*/ 496 h 496"/>
                <a:gd name="T6" fmla="*/ 1106 w 1106"/>
                <a:gd name="T7" fmla="*/ 357 h 496"/>
              </a:gdLst>
              <a:ahLst/>
              <a:cxnLst>
                <a:cxn ang="0">
                  <a:pos x="T0" y="T1"/>
                </a:cxn>
                <a:cxn ang="0">
                  <a:pos x="T2" y="T3"/>
                </a:cxn>
                <a:cxn ang="0">
                  <a:pos x="T4" y="T5"/>
                </a:cxn>
                <a:cxn ang="0">
                  <a:pos x="T6" y="T7"/>
                </a:cxn>
              </a:cxnLst>
              <a:rect l="0" t="0" r="r" b="b"/>
              <a:pathLst>
                <a:path w="1106" h="496">
                  <a:moveTo>
                    <a:pt x="0" y="0"/>
                  </a:moveTo>
                  <a:lnTo>
                    <a:pt x="286" y="496"/>
                  </a:lnTo>
                  <a:lnTo>
                    <a:pt x="1025" y="496"/>
                  </a:lnTo>
                  <a:lnTo>
                    <a:pt x="1106" y="357"/>
                  </a:lnTo>
                </a:path>
              </a:pathLst>
            </a:custGeom>
            <a:noFill/>
            <a:ln w="60325" cap="rnd">
              <a:solidFill>
                <a:schemeClr val="accent2"/>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grpSp>
          <p:nvGrpSpPr>
            <p:cNvPr id="9" name="Group 3"/>
            <p:cNvGrpSpPr/>
            <p:nvPr/>
          </p:nvGrpSpPr>
          <p:grpSpPr>
            <a:xfrm>
              <a:off x="3828246" y="2454131"/>
              <a:ext cx="1586146" cy="2989986"/>
              <a:chOff x="3771900" y="2259878"/>
              <a:chExt cx="1674858" cy="3157215"/>
            </a:xfrm>
          </p:grpSpPr>
          <p:sp>
            <p:nvSpPr>
              <p:cNvPr id="33" name="Freeform 5"/>
              <p:cNvSpPr/>
              <p:nvPr>
                <p:custDataLst>
                  <p:tags r:id="rId3"/>
                </p:custDataLst>
              </p:nvPr>
            </p:nvSpPr>
            <p:spPr bwMode="auto">
              <a:xfrm rot="18000000">
                <a:off x="3676702" y="2355076"/>
                <a:ext cx="1843760" cy="1653364"/>
              </a:xfrm>
              <a:custGeom>
                <a:avLst/>
                <a:gdLst>
                  <a:gd name="T0" fmla="*/ 316 w 1317"/>
                  <a:gd name="T1" fmla="*/ 0 h 1181"/>
                  <a:gd name="T2" fmla="*/ 0 w 1317"/>
                  <a:gd name="T3" fmla="*/ 548 h 1181"/>
                  <a:gd name="T4" fmla="*/ 364 w 1317"/>
                  <a:gd name="T5" fmla="*/ 1181 h 1181"/>
                  <a:gd name="T6" fmla="*/ 659 w 1317"/>
                  <a:gd name="T7" fmla="*/ 1181 h 1181"/>
                  <a:gd name="T8" fmla="*/ 953 w 1317"/>
                  <a:gd name="T9" fmla="*/ 1181 h 1181"/>
                  <a:gd name="T10" fmla="*/ 1317 w 1317"/>
                  <a:gd name="T11" fmla="*/ 548 h 1181"/>
                  <a:gd name="T12" fmla="*/ 1280 w 1317"/>
                  <a:gd name="T13" fmla="*/ 484 h 1181"/>
                </a:gdLst>
                <a:ahLst/>
                <a:cxnLst>
                  <a:cxn ang="0">
                    <a:pos x="T0" y="T1"/>
                  </a:cxn>
                  <a:cxn ang="0">
                    <a:pos x="T2" y="T3"/>
                  </a:cxn>
                  <a:cxn ang="0">
                    <a:pos x="T4" y="T5"/>
                  </a:cxn>
                  <a:cxn ang="0">
                    <a:pos x="T6" y="T7"/>
                  </a:cxn>
                  <a:cxn ang="0">
                    <a:pos x="T8" y="T9"/>
                  </a:cxn>
                  <a:cxn ang="0">
                    <a:pos x="T10" y="T11"/>
                  </a:cxn>
                  <a:cxn ang="0">
                    <a:pos x="T12" y="T13"/>
                  </a:cxn>
                </a:cxnLst>
                <a:rect l="0" t="0" r="r" b="b"/>
                <a:pathLst>
                  <a:path w="1317" h="1181">
                    <a:moveTo>
                      <a:pt x="316" y="0"/>
                    </a:moveTo>
                    <a:lnTo>
                      <a:pt x="0" y="548"/>
                    </a:lnTo>
                    <a:lnTo>
                      <a:pt x="364" y="1181"/>
                    </a:lnTo>
                    <a:lnTo>
                      <a:pt x="659" y="1181"/>
                    </a:lnTo>
                    <a:lnTo>
                      <a:pt x="953" y="1181"/>
                    </a:lnTo>
                    <a:lnTo>
                      <a:pt x="1317" y="548"/>
                    </a:lnTo>
                    <a:lnTo>
                      <a:pt x="1280" y="484"/>
                    </a:lnTo>
                  </a:path>
                </a:pathLst>
              </a:custGeom>
              <a:noFill/>
              <a:ln w="60325" cap="rnd">
                <a:solidFill>
                  <a:schemeClr val="accent1"/>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sp>
            <p:nvSpPr>
              <p:cNvPr id="34" name="Freeform 10"/>
              <p:cNvSpPr/>
              <p:nvPr>
                <p:custDataLst>
                  <p:tags r:id="rId4"/>
                </p:custDataLst>
              </p:nvPr>
            </p:nvSpPr>
            <p:spPr bwMode="auto">
              <a:xfrm rot="18000000">
                <a:off x="3909592" y="3879927"/>
                <a:ext cx="1486767" cy="1587565"/>
              </a:xfrm>
              <a:custGeom>
                <a:avLst/>
                <a:gdLst>
                  <a:gd name="T0" fmla="*/ 65 w 1062"/>
                  <a:gd name="T1" fmla="*/ 0 h 1134"/>
                  <a:gd name="T2" fmla="*/ 690 w 1062"/>
                  <a:gd name="T3" fmla="*/ 0 h 1134"/>
                  <a:gd name="T4" fmla="*/ 1062 w 1062"/>
                  <a:gd name="T5" fmla="*/ 638 h 1134"/>
                  <a:gd name="T6" fmla="*/ 776 w 1062"/>
                  <a:gd name="T7" fmla="*/ 1134 h 1134"/>
                  <a:gd name="T8" fmla="*/ 37 w 1062"/>
                  <a:gd name="T9" fmla="*/ 1134 h 1134"/>
                  <a:gd name="T10" fmla="*/ 0 w 1062"/>
                  <a:gd name="T11" fmla="*/ 1071 h 1134"/>
                </a:gdLst>
                <a:ahLst/>
                <a:cxnLst>
                  <a:cxn ang="0">
                    <a:pos x="T0" y="T1"/>
                  </a:cxn>
                  <a:cxn ang="0">
                    <a:pos x="T2" y="T3"/>
                  </a:cxn>
                  <a:cxn ang="0">
                    <a:pos x="T4" y="T5"/>
                  </a:cxn>
                  <a:cxn ang="0">
                    <a:pos x="T6" y="T7"/>
                  </a:cxn>
                  <a:cxn ang="0">
                    <a:pos x="T8" y="T9"/>
                  </a:cxn>
                  <a:cxn ang="0">
                    <a:pos x="T10" y="T11"/>
                  </a:cxn>
                </a:cxnLst>
                <a:rect l="0" t="0" r="r" b="b"/>
                <a:pathLst>
                  <a:path w="1062" h="1134">
                    <a:moveTo>
                      <a:pt x="65" y="0"/>
                    </a:moveTo>
                    <a:lnTo>
                      <a:pt x="690" y="0"/>
                    </a:lnTo>
                    <a:lnTo>
                      <a:pt x="1062" y="638"/>
                    </a:lnTo>
                    <a:lnTo>
                      <a:pt x="776" y="1134"/>
                    </a:lnTo>
                    <a:lnTo>
                      <a:pt x="37" y="1134"/>
                    </a:lnTo>
                    <a:lnTo>
                      <a:pt x="0" y="1071"/>
                    </a:lnTo>
                  </a:path>
                </a:pathLst>
              </a:custGeom>
              <a:noFill/>
              <a:ln w="60325" cap="rnd">
                <a:solidFill>
                  <a:schemeClr val="accent2"/>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grpSp>
        <p:sp>
          <p:nvSpPr>
            <p:cNvPr id="10" name="Freeform 8"/>
            <p:cNvSpPr/>
            <p:nvPr>
              <p:custDataLst>
                <p:tags r:id="rId5"/>
              </p:custDataLst>
            </p:nvPr>
          </p:nvSpPr>
          <p:spPr bwMode="auto">
            <a:xfrm rot="3600000" flipV="1">
              <a:off x="5508209" y="5041140"/>
              <a:ext cx="1466353" cy="657605"/>
            </a:xfrm>
            <a:custGeom>
              <a:avLst/>
              <a:gdLst>
                <a:gd name="T0" fmla="*/ 0 w 1106"/>
                <a:gd name="T1" fmla="*/ 0 h 496"/>
                <a:gd name="T2" fmla="*/ 286 w 1106"/>
                <a:gd name="T3" fmla="*/ 496 h 496"/>
                <a:gd name="T4" fmla="*/ 1025 w 1106"/>
                <a:gd name="T5" fmla="*/ 496 h 496"/>
                <a:gd name="T6" fmla="*/ 1106 w 1106"/>
                <a:gd name="T7" fmla="*/ 357 h 496"/>
              </a:gdLst>
              <a:ahLst/>
              <a:cxnLst>
                <a:cxn ang="0">
                  <a:pos x="T0" y="T1"/>
                </a:cxn>
                <a:cxn ang="0">
                  <a:pos x="T2" y="T3"/>
                </a:cxn>
                <a:cxn ang="0">
                  <a:pos x="T4" y="T5"/>
                </a:cxn>
                <a:cxn ang="0">
                  <a:pos x="T6" y="T7"/>
                </a:cxn>
              </a:cxnLst>
              <a:rect l="0" t="0" r="r" b="b"/>
              <a:pathLst>
                <a:path w="1106" h="496">
                  <a:moveTo>
                    <a:pt x="0" y="0"/>
                  </a:moveTo>
                  <a:lnTo>
                    <a:pt x="286" y="496"/>
                  </a:lnTo>
                  <a:lnTo>
                    <a:pt x="1025" y="496"/>
                  </a:lnTo>
                  <a:lnTo>
                    <a:pt x="1106" y="357"/>
                  </a:lnTo>
                </a:path>
              </a:pathLst>
            </a:custGeom>
            <a:noFill/>
            <a:ln w="60325" cap="rnd">
              <a:solidFill>
                <a:schemeClr val="accent2"/>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sp>
          <p:nvSpPr>
            <p:cNvPr id="15" name="Freeform 5"/>
            <p:cNvSpPr/>
            <p:nvPr>
              <p:custDataLst>
                <p:tags r:id="rId6"/>
              </p:custDataLst>
            </p:nvPr>
          </p:nvSpPr>
          <p:spPr bwMode="auto">
            <a:xfrm rot="3600000" flipH="1">
              <a:off x="6460363" y="2544287"/>
              <a:ext cx="1746101" cy="1565790"/>
            </a:xfrm>
            <a:custGeom>
              <a:avLst/>
              <a:gdLst>
                <a:gd name="T0" fmla="*/ 316 w 1317"/>
                <a:gd name="T1" fmla="*/ 0 h 1181"/>
                <a:gd name="T2" fmla="*/ 0 w 1317"/>
                <a:gd name="T3" fmla="*/ 548 h 1181"/>
                <a:gd name="T4" fmla="*/ 364 w 1317"/>
                <a:gd name="T5" fmla="*/ 1181 h 1181"/>
                <a:gd name="T6" fmla="*/ 659 w 1317"/>
                <a:gd name="T7" fmla="*/ 1181 h 1181"/>
                <a:gd name="T8" fmla="*/ 953 w 1317"/>
                <a:gd name="T9" fmla="*/ 1181 h 1181"/>
                <a:gd name="T10" fmla="*/ 1317 w 1317"/>
                <a:gd name="T11" fmla="*/ 548 h 1181"/>
                <a:gd name="T12" fmla="*/ 1280 w 1317"/>
                <a:gd name="T13" fmla="*/ 484 h 1181"/>
              </a:gdLst>
              <a:ahLst/>
              <a:cxnLst>
                <a:cxn ang="0">
                  <a:pos x="T0" y="T1"/>
                </a:cxn>
                <a:cxn ang="0">
                  <a:pos x="T2" y="T3"/>
                </a:cxn>
                <a:cxn ang="0">
                  <a:pos x="T4" y="T5"/>
                </a:cxn>
                <a:cxn ang="0">
                  <a:pos x="T6" y="T7"/>
                </a:cxn>
                <a:cxn ang="0">
                  <a:pos x="T8" y="T9"/>
                </a:cxn>
                <a:cxn ang="0">
                  <a:pos x="T10" y="T11"/>
                </a:cxn>
                <a:cxn ang="0">
                  <a:pos x="T12" y="T13"/>
                </a:cxn>
              </a:cxnLst>
              <a:rect l="0" t="0" r="r" b="b"/>
              <a:pathLst>
                <a:path w="1317" h="1181">
                  <a:moveTo>
                    <a:pt x="316" y="0"/>
                  </a:moveTo>
                  <a:lnTo>
                    <a:pt x="0" y="548"/>
                  </a:lnTo>
                  <a:lnTo>
                    <a:pt x="364" y="1181"/>
                  </a:lnTo>
                  <a:lnTo>
                    <a:pt x="659" y="1181"/>
                  </a:lnTo>
                  <a:lnTo>
                    <a:pt x="953" y="1181"/>
                  </a:lnTo>
                  <a:lnTo>
                    <a:pt x="1317" y="548"/>
                  </a:lnTo>
                  <a:lnTo>
                    <a:pt x="1280" y="484"/>
                  </a:lnTo>
                </a:path>
              </a:pathLst>
            </a:custGeom>
            <a:noFill/>
            <a:ln w="60325" cap="rnd">
              <a:solidFill>
                <a:schemeClr val="accent1"/>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sp>
          <p:nvSpPr>
            <p:cNvPr id="16" name="Freeform 10"/>
            <p:cNvSpPr/>
            <p:nvPr>
              <p:custDataLst>
                <p:tags r:id="rId7"/>
              </p:custDataLst>
            </p:nvPr>
          </p:nvSpPr>
          <p:spPr bwMode="auto">
            <a:xfrm rot="3600000" flipH="1">
              <a:off x="6577893" y="3988371"/>
              <a:ext cx="1408017" cy="1503476"/>
            </a:xfrm>
            <a:custGeom>
              <a:avLst/>
              <a:gdLst>
                <a:gd name="T0" fmla="*/ 65 w 1062"/>
                <a:gd name="T1" fmla="*/ 0 h 1134"/>
                <a:gd name="T2" fmla="*/ 690 w 1062"/>
                <a:gd name="T3" fmla="*/ 0 h 1134"/>
                <a:gd name="T4" fmla="*/ 1062 w 1062"/>
                <a:gd name="T5" fmla="*/ 638 h 1134"/>
                <a:gd name="T6" fmla="*/ 776 w 1062"/>
                <a:gd name="T7" fmla="*/ 1134 h 1134"/>
                <a:gd name="T8" fmla="*/ 37 w 1062"/>
                <a:gd name="T9" fmla="*/ 1134 h 1134"/>
                <a:gd name="T10" fmla="*/ 0 w 1062"/>
                <a:gd name="T11" fmla="*/ 1071 h 1134"/>
              </a:gdLst>
              <a:ahLst/>
              <a:cxnLst>
                <a:cxn ang="0">
                  <a:pos x="T0" y="T1"/>
                </a:cxn>
                <a:cxn ang="0">
                  <a:pos x="T2" y="T3"/>
                </a:cxn>
                <a:cxn ang="0">
                  <a:pos x="T4" y="T5"/>
                </a:cxn>
                <a:cxn ang="0">
                  <a:pos x="T6" y="T7"/>
                </a:cxn>
                <a:cxn ang="0">
                  <a:pos x="T8" y="T9"/>
                </a:cxn>
                <a:cxn ang="0">
                  <a:pos x="T10" y="T11"/>
                </a:cxn>
              </a:cxnLst>
              <a:rect l="0" t="0" r="r" b="b"/>
              <a:pathLst>
                <a:path w="1062" h="1134">
                  <a:moveTo>
                    <a:pt x="65" y="0"/>
                  </a:moveTo>
                  <a:lnTo>
                    <a:pt x="690" y="0"/>
                  </a:lnTo>
                  <a:lnTo>
                    <a:pt x="1062" y="638"/>
                  </a:lnTo>
                  <a:lnTo>
                    <a:pt x="776" y="1134"/>
                  </a:lnTo>
                  <a:lnTo>
                    <a:pt x="37" y="1134"/>
                  </a:lnTo>
                  <a:lnTo>
                    <a:pt x="0" y="1071"/>
                  </a:lnTo>
                </a:path>
              </a:pathLst>
            </a:custGeom>
            <a:noFill/>
            <a:ln w="60325" cap="rnd">
              <a:solidFill>
                <a:schemeClr val="accent1"/>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sp>
          <p:nvSpPr>
            <p:cNvPr id="17" name="Freeform 29"/>
            <p:cNvSpPr>
              <a:spLocks noEditPoints="1"/>
            </p:cNvSpPr>
            <p:nvPr>
              <p:custDataLst>
                <p:tags r:id="rId8"/>
              </p:custDataLst>
            </p:nvPr>
          </p:nvSpPr>
          <p:spPr bwMode="auto">
            <a:xfrm>
              <a:off x="7190747" y="2975517"/>
              <a:ext cx="479589" cy="514168"/>
            </a:xfrm>
            <a:custGeom>
              <a:avLst/>
              <a:gdLst>
                <a:gd name="T0" fmla="*/ 2558 w 3187"/>
                <a:gd name="T1" fmla="*/ 2917 h 3426"/>
                <a:gd name="T2" fmla="*/ 2525 w 3187"/>
                <a:gd name="T3" fmla="*/ 3108 h 3426"/>
                <a:gd name="T4" fmla="*/ 2672 w 3187"/>
                <a:gd name="T5" fmla="*/ 3232 h 3426"/>
                <a:gd name="T6" fmla="*/ 2855 w 3187"/>
                <a:gd name="T7" fmla="*/ 3166 h 3426"/>
                <a:gd name="T8" fmla="*/ 2888 w 3187"/>
                <a:gd name="T9" fmla="*/ 2973 h 3426"/>
                <a:gd name="T10" fmla="*/ 2741 w 3187"/>
                <a:gd name="T11" fmla="*/ 2850 h 3426"/>
                <a:gd name="T12" fmla="*/ 1063 w 3187"/>
                <a:gd name="T13" fmla="*/ 2893 h 3426"/>
                <a:gd name="T14" fmla="*/ 997 w 3187"/>
                <a:gd name="T15" fmla="*/ 3075 h 3426"/>
                <a:gd name="T16" fmla="*/ 1120 w 3187"/>
                <a:gd name="T17" fmla="*/ 3222 h 3426"/>
                <a:gd name="T18" fmla="*/ 1313 w 3187"/>
                <a:gd name="T19" fmla="*/ 3189 h 3426"/>
                <a:gd name="T20" fmla="*/ 1378 w 3187"/>
                <a:gd name="T21" fmla="*/ 3006 h 3426"/>
                <a:gd name="T22" fmla="*/ 1255 w 3187"/>
                <a:gd name="T23" fmla="*/ 2860 h 3426"/>
                <a:gd name="T24" fmla="*/ 722 w 3187"/>
                <a:gd name="T25" fmla="*/ 1936 h 3426"/>
                <a:gd name="T26" fmla="*/ 872 w 3187"/>
                <a:gd name="T27" fmla="*/ 2062 h 3426"/>
                <a:gd name="T28" fmla="*/ 2926 w 3187"/>
                <a:gd name="T29" fmla="*/ 2018 h 3426"/>
                <a:gd name="T30" fmla="*/ 2997 w 3187"/>
                <a:gd name="T31" fmla="*/ 1154 h 3426"/>
                <a:gd name="T32" fmla="*/ 656 w 3187"/>
                <a:gd name="T33" fmla="*/ 229 h 3426"/>
                <a:gd name="T34" fmla="*/ 668 w 3187"/>
                <a:gd name="T35" fmla="*/ 236 h 3426"/>
                <a:gd name="T36" fmla="*/ 680 w 3187"/>
                <a:gd name="T37" fmla="*/ 245 h 3426"/>
                <a:gd name="T38" fmla="*/ 694 w 3187"/>
                <a:gd name="T39" fmla="*/ 263 h 3426"/>
                <a:gd name="T40" fmla="*/ 700 w 3187"/>
                <a:gd name="T41" fmla="*/ 272 h 3426"/>
                <a:gd name="T42" fmla="*/ 704 w 3187"/>
                <a:gd name="T43" fmla="*/ 281 h 3426"/>
                <a:gd name="T44" fmla="*/ 707 w 3187"/>
                <a:gd name="T45" fmla="*/ 294 h 3426"/>
                <a:gd name="T46" fmla="*/ 710 w 3187"/>
                <a:gd name="T47" fmla="*/ 308 h 3426"/>
                <a:gd name="T48" fmla="*/ 3109 w 3187"/>
                <a:gd name="T49" fmla="*/ 979 h 3426"/>
                <a:gd name="T50" fmla="*/ 3119 w 3187"/>
                <a:gd name="T51" fmla="*/ 981 h 3426"/>
                <a:gd name="T52" fmla="*/ 3139 w 3187"/>
                <a:gd name="T53" fmla="*/ 990 h 3426"/>
                <a:gd name="T54" fmla="*/ 3151 w 3187"/>
                <a:gd name="T55" fmla="*/ 998 h 3426"/>
                <a:gd name="T56" fmla="*/ 3161 w 3187"/>
                <a:gd name="T57" fmla="*/ 1005 h 3426"/>
                <a:gd name="T58" fmla="*/ 3166 w 3187"/>
                <a:gd name="T59" fmla="*/ 1012 h 3426"/>
                <a:gd name="T60" fmla="*/ 3172 w 3187"/>
                <a:gd name="T61" fmla="*/ 1022 h 3426"/>
                <a:gd name="T62" fmla="*/ 3180 w 3187"/>
                <a:gd name="T63" fmla="*/ 1035 h 3426"/>
                <a:gd name="T64" fmla="*/ 3185 w 3187"/>
                <a:gd name="T65" fmla="*/ 1049 h 3426"/>
                <a:gd name="T66" fmla="*/ 3187 w 3187"/>
                <a:gd name="T67" fmla="*/ 1060 h 3426"/>
                <a:gd name="T68" fmla="*/ 3161 w 3187"/>
                <a:gd name="T69" fmla="*/ 2007 h 3426"/>
                <a:gd name="T70" fmla="*/ 2981 w 3187"/>
                <a:gd name="T71" fmla="*/ 2210 h 3426"/>
                <a:gd name="T72" fmla="*/ 865 w 3187"/>
                <a:gd name="T73" fmla="*/ 2253 h 3426"/>
                <a:gd name="T74" fmla="*/ 712 w 3187"/>
                <a:gd name="T75" fmla="*/ 2495 h 3426"/>
                <a:gd name="T76" fmla="*/ 838 w 3187"/>
                <a:gd name="T77" fmla="*/ 2646 h 3426"/>
                <a:gd name="T78" fmla="*/ 2844 w 3187"/>
                <a:gd name="T79" fmla="*/ 2683 h 3426"/>
                <a:gd name="T80" fmla="*/ 3045 w 3187"/>
                <a:gd name="T81" fmla="*/ 2862 h 3426"/>
                <a:gd name="T82" fmla="*/ 3078 w 3187"/>
                <a:gd name="T83" fmla="*/ 3136 h 3426"/>
                <a:gd name="T84" fmla="*/ 2925 w 3187"/>
                <a:gd name="T85" fmla="*/ 3356 h 3426"/>
                <a:gd name="T86" fmla="*/ 2657 w 3187"/>
                <a:gd name="T87" fmla="*/ 3423 h 3426"/>
                <a:gd name="T88" fmla="*/ 2418 w 3187"/>
                <a:gd name="T89" fmla="*/ 3296 h 3426"/>
                <a:gd name="T90" fmla="*/ 2321 w 3187"/>
                <a:gd name="T91" fmla="*/ 3042 h 3426"/>
                <a:gd name="T92" fmla="*/ 1518 w 3187"/>
                <a:gd name="T93" fmla="*/ 2848 h 3426"/>
                <a:gd name="T94" fmla="*/ 1568 w 3187"/>
                <a:gd name="T95" fmla="*/ 3090 h 3426"/>
                <a:gd name="T96" fmla="*/ 1442 w 3187"/>
                <a:gd name="T97" fmla="*/ 3328 h 3426"/>
                <a:gd name="T98" fmla="*/ 1187 w 3187"/>
                <a:gd name="T99" fmla="*/ 3426 h 3426"/>
                <a:gd name="T100" fmla="*/ 932 w 3187"/>
                <a:gd name="T101" fmla="*/ 3329 h 3426"/>
                <a:gd name="T102" fmla="*/ 806 w 3187"/>
                <a:gd name="T103" fmla="*/ 3090 h 3426"/>
                <a:gd name="T104" fmla="*/ 858 w 3187"/>
                <a:gd name="T105" fmla="*/ 2845 h 3426"/>
                <a:gd name="T106" fmla="*/ 617 w 3187"/>
                <a:gd name="T107" fmla="*/ 2717 h 3426"/>
                <a:gd name="T108" fmla="*/ 519 w 3187"/>
                <a:gd name="T109" fmla="*/ 2459 h 3426"/>
                <a:gd name="T110" fmla="*/ 3 w 3187"/>
                <a:gd name="T111" fmla="*/ 122 h 3426"/>
                <a:gd name="T112" fmla="*/ 49 w 3187"/>
                <a:gd name="T113" fmla="*/ 12 h 3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87" h="3426">
                  <a:moveTo>
                    <a:pt x="2707" y="2847"/>
                  </a:moveTo>
                  <a:lnTo>
                    <a:pt x="2672" y="2850"/>
                  </a:lnTo>
                  <a:lnTo>
                    <a:pt x="2639" y="2860"/>
                  </a:lnTo>
                  <a:lnTo>
                    <a:pt x="2608" y="2874"/>
                  </a:lnTo>
                  <a:lnTo>
                    <a:pt x="2582" y="2893"/>
                  </a:lnTo>
                  <a:lnTo>
                    <a:pt x="2558" y="2917"/>
                  </a:lnTo>
                  <a:lnTo>
                    <a:pt x="2539" y="2943"/>
                  </a:lnTo>
                  <a:lnTo>
                    <a:pt x="2525" y="2973"/>
                  </a:lnTo>
                  <a:lnTo>
                    <a:pt x="2515" y="3007"/>
                  </a:lnTo>
                  <a:lnTo>
                    <a:pt x="2512" y="3041"/>
                  </a:lnTo>
                  <a:lnTo>
                    <a:pt x="2515" y="3075"/>
                  </a:lnTo>
                  <a:lnTo>
                    <a:pt x="2525" y="3108"/>
                  </a:lnTo>
                  <a:lnTo>
                    <a:pt x="2539" y="3138"/>
                  </a:lnTo>
                  <a:lnTo>
                    <a:pt x="2558" y="3165"/>
                  </a:lnTo>
                  <a:lnTo>
                    <a:pt x="2582" y="3189"/>
                  </a:lnTo>
                  <a:lnTo>
                    <a:pt x="2608" y="3208"/>
                  </a:lnTo>
                  <a:lnTo>
                    <a:pt x="2639" y="3222"/>
                  </a:lnTo>
                  <a:lnTo>
                    <a:pt x="2672" y="3232"/>
                  </a:lnTo>
                  <a:lnTo>
                    <a:pt x="2707" y="3235"/>
                  </a:lnTo>
                  <a:lnTo>
                    <a:pt x="2741" y="3232"/>
                  </a:lnTo>
                  <a:lnTo>
                    <a:pt x="2773" y="3222"/>
                  </a:lnTo>
                  <a:lnTo>
                    <a:pt x="2804" y="3208"/>
                  </a:lnTo>
                  <a:lnTo>
                    <a:pt x="2831" y="3189"/>
                  </a:lnTo>
                  <a:lnTo>
                    <a:pt x="2855" y="3166"/>
                  </a:lnTo>
                  <a:lnTo>
                    <a:pt x="2874" y="3139"/>
                  </a:lnTo>
                  <a:lnTo>
                    <a:pt x="2888" y="3109"/>
                  </a:lnTo>
                  <a:lnTo>
                    <a:pt x="2898" y="3075"/>
                  </a:lnTo>
                  <a:lnTo>
                    <a:pt x="2901" y="3041"/>
                  </a:lnTo>
                  <a:lnTo>
                    <a:pt x="2898" y="3006"/>
                  </a:lnTo>
                  <a:lnTo>
                    <a:pt x="2888" y="2973"/>
                  </a:lnTo>
                  <a:lnTo>
                    <a:pt x="2874" y="2943"/>
                  </a:lnTo>
                  <a:lnTo>
                    <a:pt x="2855" y="2916"/>
                  </a:lnTo>
                  <a:lnTo>
                    <a:pt x="2831" y="2893"/>
                  </a:lnTo>
                  <a:lnTo>
                    <a:pt x="2804" y="2874"/>
                  </a:lnTo>
                  <a:lnTo>
                    <a:pt x="2773" y="2860"/>
                  </a:lnTo>
                  <a:lnTo>
                    <a:pt x="2741" y="2850"/>
                  </a:lnTo>
                  <a:lnTo>
                    <a:pt x="2707" y="2847"/>
                  </a:lnTo>
                  <a:close/>
                  <a:moveTo>
                    <a:pt x="1188" y="2847"/>
                  </a:moveTo>
                  <a:lnTo>
                    <a:pt x="1153" y="2850"/>
                  </a:lnTo>
                  <a:lnTo>
                    <a:pt x="1120" y="2860"/>
                  </a:lnTo>
                  <a:lnTo>
                    <a:pt x="1090" y="2874"/>
                  </a:lnTo>
                  <a:lnTo>
                    <a:pt x="1063" y="2893"/>
                  </a:lnTo>
                  <a:lnTo>
                    <a:pt x="1040" y="2917"/>
                  </a:lnTo>
                  <a:lnTo>
                    <a:pt x="1020" y="2943"/>
                  </a:lnTo>
                  <a:lnTo>
                    <a:pt x="1007" y="2973"/>
                  </a:lnTo>
                  <a:lnTo>
                    <a:pt x="997" y="3007"/>
                  </a:lnTo>
                  <a:lnTo>
                    <a:pt x="994" y="3041"/>
                  </a:lnTo>
                  <a:lnTo>
                    <a:pt x="997" y="3075"/>
                  </a:lnTo>
                  <a:lnTo>
                    <a:pt x="1007" y="3108"/>
                  </a:lnTo>
                  <a:lnTo>
                    <a:pt x="1020" y="3138"/>
                  </a:lnTo>
                  <a:lnTo>
                    <a:pt x="1040" y="3165"/>
                  </a:lnTo>
                  <a:lnTo>
                    <a:pt x="1063" y="3189"/>
                  </a:lnTo>
                  <a:lnTo>
                    <a:pt x="1090" y="3208"/>
                  </a:lnTo>
                  <a:lnTo>
                    <a:pt x="1120" y="3222"/>
                  </a:lnTo>
                  <a:lnTo>
                    <a:pt x="1153" y="3232"/>
                  </a:lnTo>
                  <a:lnTo>
                    <a:pt x="1188" y="3235"/>
                  </a:lnTo>
                  <a:lnTo>
                    <a:pt x="1223" y="3232"/>
                  </a:lnTo>
                  <a:lnTo>
                    <a:pt x="1255" y="3222"/>
                  </a:lnTo>
                  <a:lnTo>
                    <a:pt x="1285" y="3208"/>
                  </a:lnTo>
                  <a:lnTo>
                    <a:pt x="1313" y="3189"/>
                  </a:lnTo>
                  <a:lnTo>
                    <a:pt x="1336" y="3166"/>
                  </a:lnTo>
                  <a:lnTo>
                    <a:pt x="1355" y="3139"/>
                  </a:lnTo>
                  <a:lnTo>
                    <a:pt x="1370" y="3109"/>
                  </a:lnTo>
                  <a:lnTo>
                    <a:pt x="1378" y="3075"/>
                  </a:lnTo>
                  <a:lnTo>
                    <a:pt x="1381" y="3041"/>
                  </a:lnTo>
                  <a:lnTo>
                    <a:pt x="1378" y="3006"/>
                  </a:lnTo>
                  <a:lnTo>
                    <a:pt x="1370" y="2973"/>
                  </a:lnTo>
                  <a:lnTo>
                    <a:pt x="1355" y="2943"/>
                  </a:lnTo>
                  <a:lnTo>
                    <a:pt x="1336" y="2916"/>
                  </a:lnTo>
                  <a:lnTo>
                    <a:pt x="1313" y="2893"/>
                  </a:lnTo>
                  <a:lnTo>
                    <a:pt x="1285" y="2874"/>
                  </a:lnTo>
                  <a:lnTo>
                    <a:pt x="1255" y="2860"/>
                  </a:lnTo>
                  <a:lnTo>
                    <a:pt x="1223" y="2850"/>
                  </a:lnTo>
                  <a:lnTo>
                    <a:pt x="1188" y="2847"/>
                  </a:lnTo>
                  <a:close/>
                  <a:moveTo>
                    <a:pt x="709" y="840"/>
                  </a:moveTo>
                  <a:lnTo>
                    <a:pt x="709" y="1867"/>
                  </a:lnTo>
                  <a:lnTo>
                    <a:pt x="712" y="1903"/>
                  </a:lnTo>
                  <a:lnTo>
                    <a:pt x="722" y="1936"/>
                  </a:lnTo>
                  <a:lnTo>
                    <a:pt x="736" y="1967"/>
                  </a:lnTo>
                  <a:lnTo>
                    <a:pt x="756" y="1994"/>
                  </a:lnTo>
                  <a:lnTo>
                    <a:pt x="780" y="2018"/>
                  </a:lnTo>
                  <a:lnTo>
                    <a:pt x="807" y="2038"/>
                  </a:lnTo>
                  <a:lnTo>
                    <a:pt x="838" y="2053"/>
                  </a:lnTo>
                  <a:lnTo>
                    <a:pt x="872" y="2062"/>
                  </a:lnTo>
                  <a:lnTo>
                    <a:pt x="907" y="2065"/>
                  </a:lnTo>
                  <a:lnTo>
                    <a:pt x="2798" y="2065"/>
                  </a:lnTo>
                  <a:lnTo>
                    <a:pt x="2834" y="2062"/>
                  </a:lnTo>
                  <a:lnTo>
                    <a:pt x="2867" y="2053"/>
                  </a:lnTo>
                  <a:lnTo>
                    <a:pt x="2899" y="2038"/>
                  </a:lnTo>
                  <a:lnTo>
                    <a:pt x="2926" y="2018"/>
                  </a:lnTo>
                  <a:lnTo>
                    <a:pt x="2950" y="1994"/>
                  </a:lnTo>
                  <a:lnTo>
                    <a:pt x="2970" y="1967"/>
                  </a:lnTo>
                  <a:lnTo>
                    <a:pt x="2984" y="1936"/>
                  </a:lnTo>
                  <a:lnTo>
                    <a:pt x="2994" y="1902"/>
                  </a:lnTo>
                  <a:lnTo>
                    <a:pt x="2997" y="1866"/>
                  </a:lnTo>
                  <a:lnTo>
                    <a:pt x="2997" y="1154"/>
                  </a:lnTo>
                  <a:lnTo>
                    <a:pt x="709" y="840"/>
                  </a:lnTo>
                  <a:close/>
                  <a:moveTo>
                    <a:pt x="89" y="0"/>
                  </a:moveTo>
                  <a:lnTo>
                    <a:pt x="111" y="2"/>
                  </a:lnTo>
                  <a:lnTo>
                    <a:pt x="132" y="9"/>
                  </a:lnTo>
                  <a:lnTo>
                    <a:pt x="652" y="226"/>
                  </a:lnTo>
                  <a:lnTo>
                    <a:pt x="656" y="229"/>
                  </a:lnTo>
                  <a:lnTo>
                    <a:pt x="661" y="231"/>
                  </a:lnTo>
                  <a:lnTo>
                    <a:pt x="662" y="232"/>
                  </a:lnTo>
                  <a:lnTo>
                    <a:pt x="663" y="232"/>
                  </a:lnTo>
                  <a:lnTo>
                    <a:pt x="664" y="233"/>
                  </a:lnTo>
                  <a:lnTo>
                    <a:pt x="666" y="234"/>
                  </a:lnTo>
                  <a:lnTo>
                    <a:pt x="668" y="236"/>
                  </a:lnTo>
                  <a:lnTo>
                    <a:pt x="670" y="237"/>
                  </a:lnTo>
                  <a:lnTo>
                    <a:pt x="672" y="239"/>
                  </a:lnTo>
                  <a:lnTo>
                    <a:pt x="674" y="240"/>
                  </a:lnTo>
                  <a:lnTo>
                    <a:pt x="676" y="241"/>
                  </a:lnTo>
                  <a:lnTo>
                    <a:pt x="678" y="243"/>
                  </a:lnTo>
                  <a:lnTo>
                    <a:pt x="680" y="245"/>
                  </a:lnTo>
                  <a:lnTo>
                    <a:pt x="682" y="247"/>
                  </a:lnTo>
                  <a:lnTo>
                    <a:pt x="689" y="254"/>
                  </a:lnTo>
                  <a:lnTo>
                    <a:pt x="690" y="256"/>
                  </a:lnTo>
                  <a:lnTo>
                    <a:pt x="691" y="258"/>
                  </a:lnTo>
                  <a:lnTo>
                    <a:pt x="693" y="262"/>
                  </a:lnTo>
                  <a:lnTo>
                    <a:pt x="694" y="263"/>
                  </a:lnTo>
                  <a:lnTo>
                    <a:pt x="695" y="265"/>
                  </a:lnTo>
                  <a:lnTo>
                    <a:pt x="698" y="267"/>
                  </a:lnTo>
                  <a:lnTo>
                    <a:pt x="699" y="269"/>
                  </a:lnTo>
                  <a:lnTo>
                    <a:pt x="699" y="270"/>
                  </a:lnTo>
                  <a:lnTo>
                    <a:pt x="700" y="271"/>
                  </a:lnTo>
                  <a:lnTo>
                    <a:pt x="700" y="272"/>
                  </a:lnTo>
                  <a:lnTo>
                    <a:pt x="701" y="274"/>
                  </a:lnTo>
                  <a:lnTo>
                    <a:pt x="702" y="275"/>
                  </a:lnTo>
                  <a:lnTo>
                    <a:pt x="703" y="278"/>
                  </a:lnTo>
                  <a:lnTo>
                    <a:pt x="703" y="279"/>
                  </a:lnTo>
                  <a:lnTo>
                    <a:pt x="704" y="280"/>
                  </a:lnTo>
                  <a:lnTo>
                    <a:pt x="704" y="281"/>
                  </a:lnTo>
                  <a:lnTo>
                    <a:pt x="706" y="287"/>
                  </a:lnTo>
                  <a:lnTo>
                    <a:pt x="706" y="288"/>
                  </a:lnTo>
                  <a:lnTo>
                    <a:pt x="706" y="289"/>
                  </a:lnTo>
                  <a:lnTo>
                    <a:pt x="706" y="290"/>
                  </a:lnTo>
                  <a:lnTo>
                    <a:pt x="707" y="292"/>
                  </a:lnTo>
                  <a:lnTo>
                    <a:pt x="707" y="294"/>
                  </a:lnTo>
                  <a:lnTo>
                    <a:pt x="708" y="296"/>
                  </a:lnTo>
                  <a:lnTo>
                    <a:pt x="708" y="299"/>
                  </a:lnTo>
                  <a:lnTo>
                    <a:pt x="708" y="303"/>
                  </a:lnTo>
                  <a:lnTo>
                    <a:pt x="709" y="304"/>
                  </a:lnTo>
                  <a:lnTo>
                    <a:pt x="709" y="305"/>
                  </a:lnTo>
                  <a:lnTo>
                    <a:pt x="710" y="308"/>
                  </a:lnTo>
                  <a:lnTo>
                    <a:pt x="710" y="312"/>
                  </a:lnTo>
                  <a:lnTo>
                    <a:pt x="710" y="315"/>
                  </a:lnTo>
                  <a:lnTo>
                    <a:pt x="710" y="649"/>
                  </a:lnTo>
                  <a:lnTo>
                    <a:pt x="3105" y="979"/>
                  </a:lnTo>
                  <a:lnTo>
                    <a:pt x="3108" y="979"/>
                  </a:lnTo>
                  <a:lnTo>
                    <a:pt x="3109" y="979"/>
                  </a:lnTo>
                  <a:lnTo>
                    <a:pt x="3111" y="979"/>
                  </a:lnTo>
                  <a:lnTo>
                    <a:pt x="3112" y="979"/>
                  </a:lnTo>
                  <a:lnTo>
                    <a:pt x="3114" y="980"/>
                  </a:lnTo>
                  <a:lnTo>
                    <a:pt x="3116" y="980"/>
                  </a:lnTo>
                  <a:lnTo>
                    <a:pt x="3118" y="981"/>
                  </a:lnTo>
                  <a:lnTo>
                    <a:pt x="3119" y="981"/>
                  </a:lnTo>
                  <a:lnTo>
                    <a:pt x="3121" y="981"/>
                  </a:lnTo>
                  <a:lnTo>
                    <a:pt x="3122" y="982"/>
                  </a:lnTo>
                  <a:lnTo>
                    <a:pt x="3124" y="983"/>
                  </a:lnTo>
                  <a:lnTo>
                    <a:pt x="3126" y="983"/>
                  </a:lnTo>
                  <a:lnTo>
                    <a:pt x="3130" y="985"/>
                  </a:lnTo>
                  <a:lnTo>
                    <a:pt x="3139" y="990"/>
                  </a:lnTo>
                  <a:lnTo>
                    <a:pt x="3141" y="992"/>
                  </a:lnTo>
                  <a:lnTo>
                    <a:pt x="3144" y="993"/>
                  </a:lnTo>
                  <a:lnTo>
                    <a:pt x="3145" y="994"/>
                  </a:lnTo>
                  <a:lnTo>
                    <a:pt x="3147" y="995"/>
                  </a:lnTo>
                  <a:lnTo>
                    <a:pt x="3149" y="996"/>
                  </a:lnTo>
                  <a:lnTo>
                    <a:pt x="3151" y="998"/>
                  </a:lnTo>
                  <a:lnTo>
                    <a:pt x="3152" y="999"/>
                  </a:lnTo>
                  <a:lnTo>
                    <a:pt x="3153" y="1000"/>
                  </a:lnTo>
                  <a:lnTo>
                    <a:pt x="3154" y="1001"/>
                  </a:lnTo>
                  <a:lnTo>
                    <a:pt x="3159" y="1004"/>
                  </a:lnTo>
                  <a:lnTo>
                    <a:pt x="3160" y="1005"/>
                  </a:lnTo>
                  <a:lnTo>
                    <a:pt x="3161" y="1005"/>
                  </a:lnTo>
                  <a:lnTo>
                    <a:pt x="3161" y="1007"/>
                  </a:lnTo>
                  <a:lnTo>
                    <a:pt x="3162" y="1008"/>
                  </a:lnTo>
                  <a:lnTo>
                    <a:pt x="3163" y="1009"/>
                  </a:lnTo>
                  <a:lnTo>
                    <a:pt x="3164" y="1010"/>
                  </a:lnTo>
                  <a:lnTo>
                    <a:pt x="3165" y="1011"/>
                  </a:lnTo>
                  <a:lnTo>
                    <a:pt x="3166" y="1012"/>
                  </a:lnTo>
                  <a:lnTo>
                    <a:pt x="3167" y="1013"/>
                  </a:lnTo>
                  <a:lnTo>
                    <a:pt x="3168" y="1016"/>
                  </a:lnTo>
                  <a:lnTo>
                    <a:pt x="3169" y="1017"/>
                  </a:lnTo>
                  <a:lnTo>
                    <a:pt x="3169" y="1018"/>
                  </a:lnTo>
                  <a:lnTo>
                    <a:pt x="3171" y="1020"/>
                  </a:lnTo>
                  <a:lnTo>
                    <a:pt x="3172" y="1022"/>
                  </a:lnTo>
                  <a:lnTo>
                    <a:pt x="3173" y="1023"/>
                  </a:lnTo>
                  <a:lnTo>
                    <a:pt x="3174" y="1025"/>
                  </a:lnTo>
                  <a:lnTo>
                    <a:pt x="3176" y="1029"/>
                  </a:lnTo>
                  <a:lnTo>
                    <a:pt x="3177" y="1031"/>
                  </a:lnTo>
                  <a:lnTo>
                    <a:pt x="3179" y="1033"/>
                  </a:lnTo>
                  <a:lnTo>
                    <a:pt x="3180" y="1035"/>
                  </a:lnTo>
                  <a:lnTo>
                    <a:pt x="3181" y="1037"/>
                  </a:lnTo>
                  <a:lnTo>
                    <a:pt x="3182" y="1040"/>
                  </a:lnTo>
                  <a:lnTo>
                    <a:pt x="3183" y="1042"/>
                  </a:lnTo>
                  <a:lnTo>
                    <a:pt x="3183" y="1044"/>
                  </a:lnTo>
                  <a:lnTo>
                    <a:pt x="3184" y="1046"/>
                  </a:lnTo>
                  <a:lnTo>
                    <a:pt x="3185" y="1049"/>
                  </a:lnTo>
                  <a:lnTo>
                    <a:pt x="3185" y="1051"/>
                  </a:lnTo>
                  <a:lnTo>
                    <a:pt x="3186" y="1053"/>
                  </a:lnTo>
                  <a:lnTo>
                    <a:pt x="3186" y="1055"/>
                  </a:lnTo>
                  <a:lnTo>
                    <a:pt x="3186" y="1057"/>
                  </a:lnTo>
                  <a:lnTo>
                    <a:pt x="3187" y="1058"/>
                  </a:lnTo>
                  <a:lnTo>
                    <a:pt x="3187" y="1060"/>
                  </a:lnTo>
                  <a:lnTo>
                    <a:pt x="3187" y="1062"/>
                  </a:lnTo>
                  <a:lnTo>
                    <a:pt x="3187" y="1065"/>
                  </a:lnTo>
                  <a:lnTo>
                    <a:pt x="3187" y="1867"/>
                  </a:lnTo>
                  <a:lnTo>
                    <a:pt x="3184" y="1915"/>
                  </a:lnTo>
                  <a:lnTo>
                    <a:pt x="3175" y="1962"/>
                  </a:lnTo>
                  <a:lnTo>
                    <a:pt x="3161" y="2007"/>
                  </a:lnTo>
                  <a:lnTo>
                    <a:pt x="3142" y="2050"/>
                  </a:lnTo>
                  <a:lnTo>
                    <a:pt x="3117" y="2088"/>
                  </a:lnTo>
                  <a:lnTo>
                    <a:pt x="3089" y="2125"/>
                  </a:lnTo>
                  <a:lnTo>
                    <a:pt x="3056" y="2157"/>
                  </a:lnTo>
                  <a:lnTo>
                    <a:pt x="3020" y="2185"/>
                  </a:lnTo>
                  <a:lnTo>
                    <a:pt x="2981" y="2210"/>
                  </a:lnTo>
                  <a:lnTo>
                    <a:pt x="2938" y="2229"/>
                  </a:lnTo>
                  <a:lnTo>
                    <a:pt x="2893" y="2244"/>
                  </a:lnTo>
                  <a:lnTo>
                    <a:pt x="2846" y="2252"/>
                  </a:lnTo>
                  <a:lnTo>
                    <a:pt x="2798" y="2255"/>
                  </a:lnTo>
                  <a:lnTo>
                    <a:pt x="907" y="2255"/>
                  </a:lnTo>
                  <a:lnTo>
                    <a:pt x="865" y="2253"/>
                  </a:lnTo>
                  <a:lnTo>
                    <a:pt x="823" y="2247"/>
                  </a:lnTo>
                  <a:lnTo>
                    <a:pt x="783" y="2235"/>
                  </a:lnTo>
                  <a:lnTo>
                    <a:pt x="745" y="2221"/>
                  </a:lnTo>
                  <a:lnTo>
                    <a:pt x="709" y="2202"/>
                  </a:lnTo>
                  <a:lnTo>
                    <a:pt x="709" y="2459"/>
                  </a:lnTo>
                  <a:lnTo>
                    <a:pt x="712" y="2495"/>
                  </a:lnTo>
                  <a:lnTo>
                    <a:pt x="722" y="2528"/>
                  </a:lnTo>
                  <a:lnTo>
                    <a:pt x="736" y="2559"/>
                  </a:lnTo>
                  <a:lnTo>
                    <a:pt x="756" y="2588"/>
                  </a:lnTo>
                  <a:lnTo>
                    <a:pt x="780" y="2612"/>
                  </a:lnTo>
                  <a:lnTo>
                    <a:pt x="807" y="2630"/>
                  </a:lnTo>
                  <a:lnTo>
                    <a:pt x="838" y="2646"/>
                  </a:lnTo>
                  <a:lnTo>
                    <a:pt x="872" y="2655"/>
                  </a:lnTo>
                  <a:lnTo>
                    <a:pt x="907" y="2658"/>
                  </a:lnTo>
                  <a:lnTo>
                    <a:pt x="2705" y="2658"/>
                  </a:lnTo>
                  <a:lnTo>
                    <a:pt x="2754" y="2661"/>
                  </a:lnTo>
                  <a:lnTo>
                    <a:pt x="2801" y="2670"/>
                  </a:lnTo>
                  <a:lnTo>
                    <a:pt x="2844" y="2683"/>
                  </a:lnTo>
                  <a:lnTo>
                    <a:pt x="2886" y="2703"/>
                  </a:lnTo>
                  <a:lnTo>
                    <a:pt x="2925" y="2727"/>
                  </a:lnTo>
                  <a:lnTo>
                    <a:pt x="2960" y="2755"/>
                  </a:lnTo>
                  <a:lnTo>
                    <a:pt x="2993" y="2787"/>
                  </a:lnTo>
                  <a:lnTo>
                    <a:pt x="3021" y="2823"/>
                  </a:lnTo>
                  <a:lnTo>
                    <a:pt x="3045" y="2862"/>
                  </a:lnTo>
                  <a:lnTo>
                    <a:pt x="3064" y="2903"/>
                  </a:lnTo>
                  <a:lnTo>
                    <a:pt x="3078" y="2947"/>
                  </a:lnTo>
                  <a:lnTo>
                    <a:pt x="3087" y="2994"/>
                  </a:lnTo>
                  <a:lnTo>
                    <a:pt x="3090" y="3042"/>
                  </a:lnTo>
                  <a:lnTo>
                    <a:pt x="3087" y="3090"/>
                  </a:lnTo>
                  <a:lnTo>
                    <a:pt x="3078" y="3136"/>
                  </a:lnTo>
                  <a:lnTo>
                    <a:pt x="3064" y="3180"/>
                  </a:lnTo>
                  <a:lnTo>
                    <a:pt x="3045" y="3221"/>
                  </a:lnTo>
                  <a:lnTo>
                    <a:pt x="3021" y="3261"/>
                  </a:lnTo>
                  <a:lnTo>
                    <a:pt x="2993" y="3296"/>
                  </a:lnTo>
                  <a:lnTo>
                    <a:pt x="2960" y="3328"/>
                  </a:lnTo>
                  <a:lnTo>
                    <a:pt x="2925" y="3356"/>
                  </a:lnTo>
                  <a:lnTo>
                    <a:pt x="2886" y="3380"/>
                  </a:lnTo>
                  <a:lnTo>
                    <a:pt x="2844" y="3400"/>
                  </a:lnTo>
                  <a:lnTo>
                    <a:pt x="2801" y="3413"/>
                  </a:lnTo>
                  <a:lnTo>
                    <a:pt x="2754" y="3423"/>
                  </a:lnTo>
                  <a:lnTo>
                    <a:pt x="2705" y="3426"/>
                  </a:lnTo>
                  <a:lnTo>
                    <a:pt x="2657" y="3423"/>
                  </a:lnTo>
                  <a:lnTo>
                    <a:pt x="2612" y="3413"/>
                  </a:lnTo>
                  <a:lnTo>
                    <a:pt x="2568" y="3400"/>
                  </a:lnTo>
                  <a:lnTo>
                    <a:pt x="2526" y="3380"/>
                  </a:lnTo>
                  <a:lnTo>
                    <a:pt x="2486" y="3357"/>
                  </a:lnTo>
                  <a:lnTo>
                    <a:pt x="2451" y="3329"/>
                  </a:lnTo>
                  <a:lnTo>
                    <a:pt x="2418" y="3296"/>
                  </a:lnTo>
                  <a:lnTo>
                    <a:pt x="2390" y="3261"/>
                  </a:lnTo>
                  <a:lnTo>
                    <a:pt x="2367" y="3222"/>
                  </a:lnTo>
                  <a:lnTo>
                    <a:pt x="2347" y="3181"/>
                  </a:lnTo>
                  <a:lnTo>
                    <a:pt x="2334" y="3136"/>
                  </a:lnTo>
                  <a:lnTo>
                    <a:pt x="2324" y="3090"/>
                  </a:lnTo>
                  <a:lnTo>
                    <a:pt x="2321" y="3042"/>
                  </a:lnTo>
                  <a:lnTo>
                    <a:pt x="2323" y="3000"/>
                  </a:lnTo>
                  <a:lnTo>
                    <a:pt x="2331" y="2960"/>
                  </a:lnTo>
                  <a:lnTo>
                    <a:pt x="2341" y="2920"/>
                  </a:lnTo>
                  <a:lnTo>
                    <a:pt x="2356" y="2884"/>
                  </a:lnTo>
                  <a:lnTo>
                    <a:pt x="2374" y="2848"/>
                  </a:lnTo>
                  <a:lnTo>
                    <a:pt x="1518" y="2848"/>
                  </a:lnTo>
                  <a:lnTo>
                    <a:pt x="1537" y="2883"/>
                  </a:lnTo>
                  <a:lnTo>
                    <a:pt x="1552" y="2920"/>
                  </a:lnTo>
                  <a:lnTo>
                    <a:pt x="1562" y="2960"/>
                  </a:lnTo>
                  <a:lnTo>
                    <a:pt x="1569" y="3000"/>
                  </a:lnTo>
                  <a:lnTo>
                    <a:pt x="1572" y="3042"/>
                  </a:lnTo>
                  <a:lnTo>
                    <a:pt x="1568" y="3090"/>
                  </a:lnTo>
                  <a:lnTo>
                    <a:pt x="1560" y="3136"/>
                  </a:lnTo>
                  <a:lnTo>
                    <a:pt x="1545" y="3180"/>
                  </a:lnTo>
                  <a:lnTo>
                    <a:pt x="1527" y="3221"/>
                  </a:lnTo>
                  <a:lnTo>
                    <a:pt x="1503" y="3261"/>
                  </a:lnTo>
                  <a:lnTo>
                    <a:pt x="1474" y="3296"/>
                  </a:lnTo>
                  <a:lnTo>
                    <a:pt x="1442" y="3328"/>
                  </a:lnTo>
                  <a:lnTo>
                    <a:pt x="1407" y="3356"/>
                  </a:lnTo>
                  <a:lnTo>
                    <a:pt x="1368" y="3380"/>
                  </a:lnTo>
                  <a:lnTo>
                    <a:pt x="1326" y="3400"/>
                  </a:lnTo>
                  <a:lnTo>
                    <a:pt x="1281" y="3413"/>
                  </a:lnTo>
                  <a:lnTo>
                    <a:pt x="1235" y="3423"/>
                  </a:lnTo>
                  <a:lnTo>
                    <a:pt x="1187" y="3426"/>
                  </a:lnTo>
                  <a:lnTo>
                    <a:pt x="1139" y="3423"/>
                  </a:lnTo>
                  <a:lnTo>
                    <a:pt x="1092" y="3413"/>
                  </a:lnTo>
                  <a:lnTo>
                    <a:pt x="1048" y="3400"/>
                  </a:lnTo>
                  <a:lnTo>
                    <a:pt x="1007" y="3380"/>
                  </a:lnTo>
                  <a:lnTo>
                    <a:pt x="968" y="3357"/>
                  </a:lnTo>
                  <a:lnTo>
                    <a:pt x="932" y="3329"/>
                  </a:lnTo>
                  <a:lnTo>
                    <a:pt x="900" y="3296"/>
                  </a:lnTo>
                  <a:lnTo>
                    <a:pt x="872" y="3261"/>
                  </a:lnTo>
                  <a:lnTo>
                    <a:pt x="848" y="3222"/>
                  </a:lnTo>
                  <a:lnTo>
                    <a:pt x="829" y="3181"/>
                  </a:lnTo>
                  <a:lnTo>
                    <a:pt x="814" y="3136"/>
                  </a:lnTo>
                  <a:lnTo>
                    <a:pt x="806" y="3090"/>
                  </a:lnTo>
                  <a:lnTo>
                    <a:pt x="803" y="3042"/>
                  </a:lnTo>
                  <a:lnTo>
                    <a:pt x="805" y="2999"/>
                  </a:lnTo>
                  <a:lnTo>
                    <a:pt x="812" y="2958"/>
                  </a:lnTo>
                  <a:lnTo>
                    <a:pt x="824" y="2918"/>
                  </a:lnTo>
                  <a:lnTo>
                    <a:pt x="838" y="2880"/>
                  </a:lnTo>
                  <a:lnTo>
                    <a:pt x="858" y="2845"/>
                  </a:lnTo>
                  <a:lnTo>
                    <a:pt x="811" y="2836"/>
                  </a:lnTo>
                  <a:lnTo>
                    <a:pt x="766" y="2821"/>
                  </a:lnTo>
                  <a:lnTo>
                    <a:pt x="725" y="2801"/>
                  </a:lnTo>
                  <a:lnTo>
                    <a:pt x="685" y="2777"/>
                  </a:lnTo>
                  <a:lnTo>
                    <a:pt x="649" y="2749"/>
                  </a:lnTo>
                  <a:lnTo>
                    <a:pt x="617" y="2717"/>
                  </a:lnTo>
                  <a:lnTo>
                    <a:pt x="588" y="2680"/>
                  </a:lnTo>
                  <a:lnTo>
                    <a:pt x="564" y="2642"/>
                  </a:lnTo>
                  <a:lnTo>
                    <a:pt x="545" y="2599"/>
                  </a:lnTo>
                  <a:lnTo>
                    <a:pt x="530" y="2555"/>
                  </a:lnTo>
                  <a:lnTo>
                    <a:pt x="522" y="2508"/>
                  </a:lnTo>
                  <a:lnTo>
                    <a:pt x="519" y="2459"/>
                  </a:lnTo>
                  <a:lnTo>
                    <a:pt x="519" y="378"/>
                  </a:lnTo>
                  <a:lnTo>
                    <a:pt x="57" y="184"/>
                  </a:lnTo>
                  <a:lnTo>
                    <a:pt x="39" y="172"/>
                  </a:lnTo>
                  <a:lnTo>
                    <a:pt x="23" y="159"/>
                  </a:lnTo>
                  <a:lnTo>
                    <a:pt x="10" y="141"/>
                  </a:lnTo>
                  <a:lnTo>
                    <a:pt x="3" y="122"/>
                  </a:lnTo>
                  <a:lnTo>
                    <a:pt x="0" y="101"/>
                  </a:lnTo>
                  <a:lnTo>
                    <a:pt x="1" y="79"/>
                  </a:lnTo>
                  <a:lnTo>
                    <a:pt x="7" y="59"/>
                  </a:lnTo>
                  <a:lnTo>
                    <a:pt x="18" y="40"/>
                  </a:lnTo>
                  <a:lnTo>
                    <a:pt x="32" y="24"/>
                  </a:lnTo>
                  <a:lnTo>
                    <a:pt x="49" y="12"/>
                  </a:lnTo>
                  <a:lnTo>
                    <a:pt x="69" y="4"/>
                  </a:lnTo>
                  <a:lnTo>
                    <a:pt x="89" y="0"/>
                  </a:lnTo>
                  <a:close/>
                </a:path>
              </a:pathLst>
            </a:custGeom>
            <a:solidFill>
              <a:schemeClr val="accent1"/>
            </a:solidFill>
            <a:ln w="0">
              <a:noFill/>
              <a:prstDash val="solid"/>
              <a:round/>
            </a:ln>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sp>
          <p:nvSpPr>
            <p:cNvPr id="18" name="Freeform 96"/>
            <p:cNvSpPr>
              <a:spLocks noEditPoints="1"/>
            </p:cNvSpPr>
            <p:nvPr>
              <p:custDataLst>
                <p:tags r:id="rId9"/>
              </p:custDataLst>
            </p:nvPr>
          </p:nvSpPr>
          <p:spPr bwMode="auto">
            <a:xfrm>
              <a:off x="5587625" y="3764778"/>
              <a:ext cx="751238" cy="683565"/>
            </a:xfrm>
            <a:custGeom>
              <a:avLst/>
              <a:gdLst>
                <a:gd name="T0" fmla="*/ 3207 w 3622"/>
                <a:gd name="T1" fmla="*/ 511 h 3301"/>
                <a:gd name="T2" fmla="*/ 1450 w 3622"/>
                <a:gd name="T3" fmla="*/ 2102 h 3301"/>
                <a:gd name="T4" fmla="*/ 2025 w 3622"/>
                <a:gd name="T5" fmla="*/ 2996 h 3301"/>
                <a:gd name="T6" fmla="*/ 3207 w 3622"/>
                <a:gd name="T7" fmla="*/ 511 h 3301"/>
                <a:gd name="T8" fmla="*/ 3048 w 3622"/>
                <a:gd name="T9" fmla="*/ 386 h 3301"/>
                <a:gd name="T10" fmla="*/ 337 w 3622"/>
                <a:gd name="T11" fmla="*/ 1470 h 3301"/>
                <a:gd name="T12" fmla="*/ 1301 w 3622"/>
                <a:gd name="T13" fmla="*/ 1969 h 3301"/>
                <a:gd name="T14" fmla="*/ 3048 w 3622"/>
                <a:gd name="T15" fmla="*/ 386 h 3301"/>
                <a:gd name="T16" fmla="*/ 3517 w 3622"/>
                <a:gd name="T17" fmla="*/ 0 h 3301"/>
                <a:gd name="T18" fmla="*/ 3538 w 3622"/>
                <a:gd name="T19" fmla="*/ 2 h 3301"/>
                <a:gd name="T20" fmla="*/ 3557 w 3622"/>
                <a:gd name="T21" fmla="*/ 7 h 3301"/>
                <a:gd name="T22" fmla="*/ 3575 w 3622"/>
                <a:gd name="T23" fmla="*/ 16 h 3301"/>
                <a:gd name="T24" fmla="*/ 3592 w 3622"/>
                <a:gd name="T25" fmla="*/ 28 h 3301"/>
                <a:gd name="T26" fmla="*/ 3605 w 3622"/>
                <a:gd name="T27" fmla="*/ 43 h 3301"/>
                <a:gd name="T28" fmla="*/ 3615 w 3622"/>
                <a:gd name="T29" fmla="*/ 59 h 3301"/>
                <a:gd name="T30" fmla="*/ 3621 w 3622"/>
                <a:gd name="T31" fmla="*/ 77 h 3301"/>
                <a:gd name="T32" fmla="*/ 3622 w 3622"/>
                <a:gd name="T33" fmla="*/ 95 h 3301"/>
                <a:gd name="T34" fmla="*/ 3620 w 3622"/>
                <a:gd name="T35" fmla="*/ 114 h 3301"/>
                <a:gd name="T36" fmla="*/ 3614 w 3622"/>
                <a:gd name="T37" fmla="*/ 132 h 3301"/>
                <a:gd name="T38" fmla="*/ 2135 w 3622"/>
                <a:gd name="T39" fmla="*/ 3244 h 3301"/>
                <a:gd name="T40" fmla="*/ 2123 w 3622"/>
                <a:gd name="T41" fmla="*/ 3263 h 3301"/>
                <a:gd name="T42" fmla="*/ 2108 w 3622"/>
                <a:gd name="T43" fmla="*/ 3278 h 3301"/>
                <a:gd name="T44" fmla="*/ 2089 w 3622"/>
                <a:gd name="T45" fmla="*/ 3290 h 3301"/>
                <a:gd name="T46" fmla="*/ 2068 w 3622"/>
                <a:gd name="T47" fmla="*/ 3298 h 3301"/>
                <a:gd name="T48" fmla="*/ 2045 w 3622"/>
                <a:gd name="T49" fmla="*/ 3301 h 3301"/>
                <a:gd name="T50" fmla="*/ 2039 w 3622"/>
                <a:gd name="T51" fmla="*/ 3301 h 3301"/>
                <a:gd name="T52" fmla="*/ 2017 w 3622"/>
                <a:gd name="T53" fmla="*/ 3299 h 3301"/>
                <a:gd name="T54" fmla="*/ 1998 w 3622"/>
                <a:gd name="T55" fmla="*/ 3293 h 3301"/>
                <a:gd name="T56" fmla="*/ 1979 w 3622"/>
                <a:gd name="T57" fmla="*/ 3283 h 3301"/>
                <a:gd name="T58" fmla="*/ 1962 w 3622"/>
                <a:gd name="T59" fmla="*/ 3270 h 3301"/>
                <a:gd name="T60" fmla="*/ 1949 w 3622"/>
                <a:gd name="T61" fmla="*/ 3254 h 3301"/>
                <a:gd name="T62" fmla="*/ 1243 w 3622"/>
                <a:gd name="T63" fmla="*/ 2158 h 3301"/>
                <a:gd name="T64" fmla="*/ 53 w 3622"/>
                <a:gd name="T65" fmla="*/ 1542 h 3301"/>
                <a:gd name="T66" fmla="*/ 34 w 3622"/>
                <a:gd name="T67" fmla="*/ 1530 h 3301"/>
                <a:gd name="T68" fmla="*/ 19 w 3622"/>
                <a:gd name="T69" fmla="*/ 1514 h 3301"/>
                <a:gd name="T70" fmla="*/ 8 w 3622"/>
                <a:gd name="T71" fmla="*/ 1496 h 3301"/>
                <a:gd name="T72" fmla="*/ 1 w 3622"/>
                <a:gd name="T73" fmla="*/ 1475 h 3301"/>
                <a:gd name="T74" fmla="*/ 0 w 3622"/>
                <a:gd name="T75" fmla="*/ 1454 h 3301"/>
                <a:gd name="T76" fmla="*/ 4 w 3622"/>
                <a:gd name="T77" fmla="*/ 1433 h 3301"/>
                <a:gd name="T78" fmla="*/ 13 w 3622"/>
                <a:gd name="T79" fmla="*/ 1414 h 3301"/>
                <a:gd name="T80" fmla="*/ 25 w 3622"/>
                <a:gd name="T81" fmla="*/ 1397 h 3301"/>
                <a:gd name="T82" fmla="*/ 43 w 3622"/>
                <a:gd name="T83" fmla="*/ 1383 h 3301"/>
                <a:gd name="T84" fmla="*/ 63 w 3622"/>
                <a:gd name="T85" fmla="*/ 1372 h 3301"/>
                <a:gd name="T86" fmla="*/ 3476 w 3622"/>
                <a:gd name="T87" fmla="*/ 8 h 3301"/>
                <a:gd name="T88" fmla="*/ 3496 w 3622"/>
                <a:gd name="T89" fmla="*/ 2 h 3301"/>
                <a:gd name="T90" fmla="*/ 3517 w 3622"/>
                <a:gd name="T91" fmla="*/ 0 h 3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22" h="3301">
                  <a:moveTo>
                    <a:pt x="3207" y="511"/>
                  </a:moveTo>
                  <a:lnTo>
                    <a:pt x="1450" y="2102"/>
                  </a:lnTo>
                  <a:lnTo>
                    <a:pt x="2025" y="2996"/>
                  </a:lnTo>
                  <a:lnTo>
                    <a:pt x="3207" y="511"/>
                  </a:lnTo>
                  <a:close/>
                  <a:moveTo>
                    <a:pt x="3048" y="386"/>
                  </a:moveTo>
                  <a:lnTo>
                    <a:pt x="337" y="1470"/>
                  </a:lnTo>
                  <a:lnTo>
                    <a:pt x="1301" y="1969"/>
                  </a:lnTo>
                  <a:lnTo>
                    <a:pt x="3048" y="386"/>
                  </a:lnTo>
                  <a:close/>
                  <a:moveTo>
                    <a:pt x="3517" y="0"/>
                  </a:moveTo>
                  <a:lnTo>
                    <a:pt x="3538" y="2"/>
                  </a:lnTo>
                  <a:lnTo>
                    <a:pt x="3557" y="7"/>
                  </a:lnTo>
                  <a:lnTo>
                    <a:pt x="3575" y="16"/>
                  </a:lnTo>
                  <a:lnTo>
                    <a:pt x="3592" y="28"/>
                  </a:lnTo>
                  <a:lnTo>
                    <a:pt x="3605" y="43"/>
                  </a:lnTo>
                  <a:lnTo>
                    <a:pt x="3615" y="59"/>
                  </a:lnTo>
                  <a:lnTo>
                    <a:pt x="3621" y="77"/>
                  </a:lnTo>
                  <a:lnTo>
                    <a:pt x="3622" y="95"/>
                  </a:lnTo>
                  <a:lnTo>
                    <a:pt x="3620" y="114"/>
                  </a:lnTo>
                  <a:lnTo>
                    <a:pt x="3614" y="132"/>
                  </a:lnTo>
                  <a:lnTo>
                    <a:pt x="2135" y="3244"/>
                  </a:lnTo>
                  <a:lnTo>
                    <a:pt x="2123" y="3263"/>
                  </a:lnTo>
                  <a:lnTo>
                    <a:pt x="2108" y="3278"/>
                  </a:lnTo>
                  <a:lnTo>
                    <a:pt x="2089" y="3290"/>
                  </a:lnTo>
                  <a:lnTo>
                    <a:pt x="2068" y="3298"/>
                  </a:lnTo>
                  <a:lnTo>
                    <a:pt x="2045" y="3301"/>
                  </a:lnTo>
                  <a:lnTo>
                    <a:pt x="2039" y="3301"/>
                  </a:lnTo>
                  <a:lnTo>
                    <a:pt x="2017" y="3299"/>
                  </a:lnTo>
                  <a:lnTo>
                    <a:pt x="1998" y="3293"/>
                  </a:lnTo>
                  <a:lnTo>
                    <a:pt x="1979" y="3283"/>
                  </a:lnTo>
                  <a:lnTo>
                    <a:pt x="1962" y="3270"/>
                  </a:lnTo>
                  <a:lnTo>
                    <a:pt x="1949" y="3254"/>
                  </a:lnTo>
                  <a:lnTo>
                    <a:pt x="1243" y="2158"/>
                  </a:lnTo>
                  <a:lnTo>
                    <a:pt x="53" y="1542"/>
                  </a:lnTo>
                  <a:lnTo>
                    <a:pt x="34" y="1530"/>
                  </a:lnTo>
                  <a:lnTo>
                    <a:pt x="19" y="1514"/>
                  </a:lnTo>
                  <a:lnTo>
                    <a:pt x="8" y="1496"/>
                  </a:lnTo>
                  <a:lnTo>
                    <a:pt x="1" y="1475"/>
                  </a:lnTo>
                  <a:lnTo>
                    <a:pt x="0" y="1454"/>
                  </a:lnTo>
                  <a:lnTo>
                    <a:pt x="4" y="1433"/>
                  </a:lnTo>
                  <a:lnTo>
                    <a:pt x="13" y="1414"/>
                  </a:lnTo>
                  <a:lnTo>
                    <a:pt x="25" y="1397"/>
                  </a:lnTo>
                  <a:lnTo>
                    <a:pt x="43" y="1383"/>
                  </a:lnTo>
                  <a:lnTo>
                    <a:pt x="63" y="1372"/>
                  </a:lnTo>
                  <a:lnTo>
                    <a:pt x="3476" y="8"/>
                  </a:lnTo>
                  <a:lnTo>
                    <a:pt x="3496" y="2"/>
                  </a:lnTo>
                  <a:lnTo>
                    <a:pt x="3517" y="0"/>
                  </a:lnTo>
                  <a:close/>
                </a:path>
              </a:pathLst>
            </a:custGeom>
            <a:solidFill>
              <a:schemeClr val="accent2"/>
            </a:solidFill>
            <a:ln w="0">
              <a:noFill/>
              <a:prstDash val="solid"/>
              <a:round/>
            </a:ln>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grpSp>
          <p:nvGrpSpPr>
            <p:cNvPr id="20" name="Group 29"/>
            <p:cNvGrpSpPr/>
            <p:nvPr/>
          </p:nvGrpSpPr>
          <p:grpSpPr>
            <a:xfrm>
              <a:off x="4287572" y="4759732"/>
              <a:ext cx="503643" cy="503644"/>
              <a:chOff x="4392613" y="2700338"/>
              <a:chExt cx="531812" cy="531813"/>
            </a:xfrm>
            <a:solidFill>
              <a:schemeClr val="accent2"/>
            </a:solidFill>
          </p:grpSpPr>
          <p:sp>
            <p:nvSpPr>
              <p:cNvPr id="31" name="Freeform 115"/>
              <p:cNvSpPr>
                <a:spLocks noEditPoints="1"/>
              </p:cNvSpPr>
              <p:nvPr>
                <p:custDataLst>
                  <p:tags r:id="rId10"/>
                </p:custDataLst>
              </p:nvPr>
            </p:nvSpPr>
            <p:spPr bwMode="auto">
              <a:xfrm>
                <a:off x="4392613" y="2757488"/>
                <a:ext cx="474662" cy="474663"/>
              </a:xfrm>
              <a:custGeom>
                <a:avLst/>
                <a:gdLst>
                  <a:gd name="T0" fmla="*/ 1220 w 2991"/>
                  <a:gd name="T1" fmla="*/ 219 h 2993"/>
                  <a:gd name="T2" fmla="*/ 966 w 2991"/>
                  <a:gd name="T3" fmla="*/ 302 h 2993"/>
                  <a:gd name="T4" fmla="*/ 738 w 2991"/>
                  <a:gd name="T5" fmla="*/ 433 h 2993"/>
                  <a:gd name="T6" fmla="*/ 541 w 2991"/>
                  <a:gd name="T7" fmla="*/ 605 h 2993"/>
                  <a:gd name="T8" fmla="*/ 383 w 2991"/>
                  <a:gd name="T9" fmla="*/ 814 h 2993"/>
                  <a:gd name="T10" fmla="*/ 267 w 2991"/>
                  <a:gd name="T11" fmla="*/ 1050 h 2993"/>
                  <a:gd name="T12" fmla="*/ 202 w 2991"/>
                  <a:gd name="T13" fmla="*/ 1312 h 2993"/>
                  <a:gd name="T14" fmla="*/ 193 w 2991"/>
                  <a:gd name="T15" fmla="*/ 1590 h 2993"/>
                  <a:gd name="T16" fmla="*/ 241 w 2991"/>
                  <a:gd name="T17" fmla="*/ 1858 h 2993"/>
                  <a:gd name="T18" fmla="*/ 340 w 2991"/>
                  <a:gd name="T19" fmla="*/ 2104 h 2993"/>
                  <a:gd name="T20" fmla="*/ 485 w 2991"/>
                  <a:gd name="T21" fmla="*/ 2323 h 2993"/>
                  <a:gd name="T22" fmla="*/ 670 w 2991"/>
                  <a:gd name="T23" fmla="*/ 2508 h 2993"/>
                  <a:gd name="T24" fmla="*/ 888 w 2991"/>
                  <a:gd name="T25" fmla="*/ 2653 h 2993"/>
                  <a:gd name="T26" fmla="*/ 1134 w 2991"/>
                  <a:gd name="T27" fmla="*/ 2753 h 2993"/>
                  <a:gd name="T28" fmla="*/ 1402 w 2991"/>
                  <a:gd name="T29" fmla="*/ 2800 h 2993"/>
                  <a:gd name="T30" fmla="*/ 1680 w 2991"/>
                  <a:gd name="T31" fmla="*/ 2791 h 2993"/>
                  <a:gd name="T32" fmla="*/ 1941 w 2991"/>
                  <a:gd name="T33" fmla="*/ 2725 h 2993"/>
                  <a:gd name="T34" fmla="*/ 2178 w 2991"/>
                  <a:gd name="T35" fmla="*/ 2610 h 2993"/>
                  <a:gd name="T36" fmla="*/ 2386 w 2991"/>
                  <a:gd name="T37" fmla="*/ 2452 h 2993"/>
                  <a:gd name="T38" fmla="*/ 2559 w 2991"/>
                  <a:gd name="T39" fmla="*/ 2254 h 2993"/>
                  <a:gd name="T40" fmla="*/ 2690 w 2991"/>
                  <a:gd name="T41" fmla="*/ 2027 h 2993"/>
                  <a:gd name="T42" fmla="*/ 2772 w 2991"/>
                  <a:gd name="T43" fmla="*/ 1772 h 2993"/>
                  <a:gd name="T44" fmla="*/ 1495 w 2991"/>
                  <a:gd name="T45" fmla="*/ 1592 h 2993"/>
                  <a:gd name="T46" fmla="*/ 1436 w 2991"/>
                  <a:gd name="T47" fmla="*/ 1571 h 2993"/>
                  <a:gd name="T48" fmla="*/ 1402 w 2991"/>
                  <a:gd name="T49" fmla="*/ 1518 h 2993"/>
                  <a:gd name="T50" fmla="*/ 1495 w 2991"/>
                  <a:gd name="T51" fmla="*/ 0 h 2993"/>
                  <a:gd name="T52" fmla="*/ 1555 w 2991"/>
                  <a:gd name="T53" fmla="*/ 21 h 2993"/>
                  <a:gd name="T54" fmla="*/ 1588 w 2991"/>
                  <a:gd name="T55" fmla="*/ 73 h 2993"/>
                  <a:gd name="T56" fmla="*/ 2896 w 2991"/>
                  <a:gd name="T57" fmla="*/ 1402 h 2993"/>
                  <a:gd name="T58" fmla="*/ 2955 w 2991"/>
                  <a:gd name="T59" fmla="*/ 1422 h 2993"/>
                  <a:gd name="T60" fmla="*/ 2989 w 2991"/>
                  <a:gd name="T61" fmla="*/ 1475 h 2993"/>
                  <a:gd name="T62" fmla="*/ 2978 w 2991"/>
                  <a:gd name="T63" fmla="*/ 1692 h 2993"/>
                  <a:gd name="T64" fmla="*/ 2915 w 2991"/>
                  <a:gd name="T65" fmla="*/ 1970 h 2993"/>
                  <a:gd name="T66" fmla="*/ 2802 w 2991"/>
                  <a:gd name="T67" fmla="*/ 2225 h 2993"/>
                  <a:gd name="T68" fmla="*/ 2646 w 2991"/>
                  <a:gd name="T69" fmla="*/ 2453 h 2993"/>
                  <a:gd name="T70" fmla="*/ 2451 w 2991"/>
                  <a:gd name="T71" fmla="*/ 2648 h 2993"/>
                  <a:gd name="T72" fmla="*/ 2223 w 2991"/>
                  <a:gd name="T73" fmla="*/ 2804 h 2993"/>
                  <a:gd name="T74" fmla="*/ 1968 w 2991"/>
                  <a:gd name="T75" fmla="*/ 2917 h 2993"/>
                  <a:gd name="T76" fmla="*/ 1690 w 2991"/>
                  <a:gd name="T77" fmla="*/ 2981 h 2993"/>
                  <a:gd name="T78" fmla="*/ 1397 w 2991"/>
                  <a:gd name="T79" fmla="*/ 2990 h 2993"/>
                  <a:gd name="T80" fmla="*/ 1114 w 2991"/>
                  <a:gd name="T81" fmla="*/ 2944 h 2993"/>
                  <a:gd name="T82" fmla="*/ 850 w 2991"/>
                  <a:gd name="T83" fmla="*/ 2847 h 2993"/>
                  <a:gd name="T84" fmla="*/ 612 w 2991"/>
                  <a:gd name="T85" fmla="*/ 2704 h 2993"/>
                  <a:gd name="T86" fmla="*/ 406 w 2991"/>
                  <a:gd name="T87" fmla="*/ 2521 h 2993"/>
                  <a:gd name="T88" fmla="*/ 237 w 2991"/>
                  <a:gd name="T89" fmla="*/ 2303 h 2993"/>
                  <a:gd name="T90" fmla="*/ 108 w 2991"/>
                  <a:gd name="T91" fmla="*/ 2057 h 2993"/>
                  <a:gd name="T92" fmla="*/ 28 w 2991"/>
                  <a:gd name="T93" fmla="*/ 1786 h 2993"/>
                  <a:gd name="T94" fmla="*/ 0 w 2991"/>
                  <a:gd name="T95" fmla="*/ 1497 h 2993"/>
                  <a:gd name="T96" fmla="*/ 28 w 2991"/>
                  <a:gd name="T97" fmla="*/ 1207 h 2993"/>
                  <a:gd name="T98" fmla="*/ 108 w 2991"/>
                  <a:gd name="T99" fmla="*/ 936 h 2993"/>
                  <a:gd name="T100" fmla="*/ 237 w 2991"/>
                  <a:gd name="T101" fmla="*/ 690 h 2993"/>
                  <a:gd name="T102" fmla="*/ 406 w 2991"/>
                  <a:gd name="T103" fmla="*/ 472 h 2993"/>
                  <a:gd name="T104" fmla="*/ 612 w 2991"/>
                  <a:gd name="T105" fmla="*/ 290 h 2993"/>
                  <a:gd name="T106" fmla="*/ 850 w 2991"/>
                  <a:gd name="T107" fmla="*/ 147 h 2993"/>
                  <a:gd name="T108" fmla="*/ 1114 w 2991"/>
                  <a:gd name="T109" fmla="*/ 50 h 2993"/>
                  <a:gd name="T110" fmla="*/ 1397 w 2991"/>
                  <a:gd name="T111" fmla="*/ 4 h 2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91" h="2993">
                    <a:moveTo>
                      <a:pt x="1400" y="194"/>
                    </a:moveTo>
                    <a:lnTo>
                      <a:pt x="1310" y="204"/>
                    </a:lnTo>
                    <a:lnTo>
                      <a:pt x="1220" y="219"/>
                    </a:lnTo>
                    <a:lnTo>
                      <a:pt x="1133" y="242"/>
                    </a:lnTo>
                    <a:lnTo>
                      <a:pt x="1048" y="269"/>
                    </a:lnTo>
                    <a:lnTo>
                      <a:pt x="966" y="302"/>
                    </a:lnTo>
                    <a:lnTo>
                      <a:pt x="887" y="341"/>
                    </a:lnTo>
                    <a:lnTo>
                      <a:pt x="810" y="385"/>
                    </a:lnTo>
                    <a:lnTo>
                      <a:pt x="738" y="433"/>
                    </a:lnTo>
                    <a:lnTo>
                      <a:pt x="669" y="486"/>
                    </a:lnTo>
                    <a:lnTo>
                      <a:pt x="603" y="544"/>
                    </a:lnTo>
                    <a:lnTo>
                      <a:pt x="541" y="605"/>
                    </a:lnTo>
                    <a:lnTo>
                      <a:pt x="484" y="671"/>
                    </a:lnTo>
                    <a:lnTo>
                      <a:pt x="431" y="740"/>
                    </a:lnTo>
                    <a:lnTo>
                      <a:pt x="383" y="814"/>
                    </a:lnTo>
                    <a:lnTo>
                      <a:pt x="339" y="889"/>
                    </a:lnTo>
                    <a:lnTo>
                      <a:pt x="301" y="969"/>
                    </a:lnTo>
                    <a:lnTo>
                      <a:pt x="267" y="1050"/>
                    </a:lnTo>
                    <a:lnTo>
                      <a:pt x="240" y="1135"/>
                    </a:lnTo>
                    <a:lnTo>
                      <a:pt x="218" y="1223"/>
                    </a:lnTo>
                    <a:lnTo>
                      <a:pt x="202" y="1312"/>
                    </a:lnTo>
                    <a:lnTo>
                      <a:pt x="193" y="1404"/>
                    </a:lnTo>
                    <a:lnTo>
                      <a:pt x="190" y="1497"/>
                    </a:lnTo>
                    <a:lnTo>
                      <a:pt x="193" y="1590"/>
                    </a:lnTo>
                    <a:lnTo>
                      <a:pt x="202" y="1682"/>
                    </a:lnTo>
                    <a:lnTo>
                      <a:pt x="218" y="1770"/>
                    </a:lnTo>
                    <a:lnTo>
                      <a:pt x="241" y="1858"/>
                    </a:lnTo>
                    <a:lnTo>
                      <a:pt x="268" y="1943"/>
                    </a:lnTo>
                    <a:lnTo>
                      <a:pt x="301" y="2025"/>
                    </a:lnTo>
                    <a:lnTo>
                      <a:pt x="340" y="2104"/>
                    </a:lnTo>
                    <a:lnTo>
                      <a:pt x="383" y="2181"/>
                    </a:lnTo>
                    <a:lnTo>
                      <a:pt x="432" y="2253"/>
                    </a:lnTo>
                    <a:lnTo>
                      <a:pt x="485" y="2323"/>
                    </a:lnTo>
                    <a:lnTo>
                      <a:pt x="542" y="2388"/>
                    </a:lnTo>
                    <a:lnTo>
                      <a:pt x="604" y="2451"/>
                    </a:lnTo>
                    <a:lnTo>
                      <a:pt x="670" y="2508"/>
                    </a:lnTo>
                    <a:lnTo>
                      <a:pt x="739" y="2561"/>
                    </a:lnTo>
                    <a:lnTo>
                      <a:pt x="811" y="2610"/>
                    </a:lnTo>
                    <a:lnTo>
                      <a:pt x="888" y="2653"/>
                    </a:lnTo>
                    <a:lnTo>
                      <a:pt x="968" y="2692"/>
                    </a:lnTo>
                    <a:lnTo>
                      <a:pt x="1049" y="2724"/>
                    </a:lnTo>
                    <a:lnTo>
                      <a:pt x="1134" y="2753"/>
                    </a:lnTo>
                    <a:lnTo>
                      <a:pt x="1222" y="2774"/>
                    </a:lnTo>
                    <a:lnTo>
                      <a:pt x="1311" y="2791"/>
                    </a:lnTo>
                    <a:lnTo>
                      <a:pt x="1402" y="2800"/>
                    </a:lnTo>
                    <a:lnTo>
                      <a:pt x="1495" y="2803"/>
                    </a:lnTo>
                    <a:lnTo>
                      <a:pt x="1588" y="2800"/>
                    </a:lnTo>
                    <a:lnTo>
                      <a:pt x="1680" y="2791"/>
                    </a:lnTo>
                    <a:lnTo>
                      <a:pt x="1769" y="2774"/>
                    </a:lnTo>
                    <a:lnTo>
                      <a:pt x="1857" y="2753"/>
                    </a:lnTo>
                    <a:lnTo>
                      <a:pt x="1941" y="2725"/>
                    </a:lnTo>
                    <a:lnTo>
                      <a:pt x="2023" y="2692"/>
                    </a:lnTo>
                    <a:lnTo>
                      <a:pt x="2103" y="2654"/>
                    </a:lnTo>
                    <a:lnTo>
                      <a:pt x="2178" y="2610"/>
                    </a:lnTo>
                    <a:lnTo>
                      <a:pt x="2252" y="2562"/>
                    </a:lnTo>
                    <a:lnTo>
                      <a:pt x="2321" y="2509"/>
                    </a:lnTo>
                    <a:lnTo>
                      <a:pt x="2386" y="2452"/>
                    </a:lnTo>
                    <a:lnTo>
                      <a:pt x="2448" y="2389"/>
                    </a:lnTo>
                    <a:lnTo>
                      <a:pt x="2506" y="2324"/>
                    </a:lnTo>
                    <a:lnTo>
                      <a:pt x="2559" y="2254"/>
                    </a:lnTo>
                    <a:lnTo>
                      <a:pt x="2607" y="2182"/>
                    </a:lnTo>
                    <a:lnTo>
                      <a:pt x="2651" y="2105"/>
                    </a:lnTo>
                    <a:lnTo>
                      <a:pt x="2690" y="2027"/>
                    </a:lnTo>
                    <a:lnTo>
                      <a:pt x="2722" y="1944"/>
                    </a:lnTo>
                    <a:lnTo>
                      <a:pt x="2750" y="1859"/>
                    </a:lnTo>
                    <a:lnTo>
                      <a:pt x="2772" y="1772"/>
                    </a:lnTo>
                    <a:lnTo>
                      <a:pt x="2788" y="1683"/>
                    </a:lnTo>
                    <a:lnTo>
                      <a:pt x="2798" y="1592"/>
                    </a:lnTo>
                    <a:lnTo>
                      <a:pt x="1495" y="1592"/>
                    </a:lnTo>
                    <a:lnTo>
                      <a:pt x="1474" y="1590"/>
                    </a:lnTo>
                    <a:lnTo>
                      <a:pt x="1454" y="1583"/>
                    </a:lnTo>
                    <a:lnTo>
                      <a:pt x="1436" y="1571"/>
                    </a:lnTo>
                    <a:lnTo>
                      <a:pt x="1421" y="1556"/>
                    </a:lnTo>
                    <a:lnTo>
                      <a:pt x="1410" y="1539"/>
                    </a:lnTo>
                    <a:lnTo>
                      <a:pt x="1402" y="1518"/>
                    </a:lnTo>
                    <a:lnTo>
                      <a:pt x="1400" y="1497"/>
                    </a:lnTo>
                    <a:lnTo>
                      <a:pt x="1400" y="194"/>
                    </a:lnTo>
                    <a:close/>
                    <a:moveTo>
                      <a:pt x="1495" y="0"/>
                    </a:moveTo>
                    <a:lnTo>
                      <a:pt x="1517" y="3"/>
                    </a:lnTo>
                    <a:lnTo>
                      <a:pt x="1537" y="10"/>
                    </a:lnTo>
                    <a:lnTo>
                      <a:pt x="1555" y="21"/>
                    </a:lnTo>
                    <a:lnTo>
                      <a:pt x="1570" y="35"/>
                    </a:lnTo>
                    <a:lnTo>
                      <a:pt x="1581" y="53"/>
                    </a:lnTo>
                    <a:lnTo>
                      <a:pt x="1588" y="73"/>
                    </a:lnTo>
                    <a:lnTo>
                      <a:pt x="1590" y="96"/>
                    </a:lnTo>
                    <a:lnTo>
                      <a:pt x="1590" y="1402"/>
                    </a:lnTo>
                    <a:lnTo>
                      <a:pt x="2896" y="1402"/>
                    </a:lnTo>
                    <a:lnTo>
                      <a:pt x="2918" y="1404"/>
                    </a:lnTo>
                    <a:lnTo>
                      <a:pt x="2938" y="1411"/>
                    </a:lnTo>
                    <a:lnTo>
                      <a:pt x="2955" y="1422"/>
                    </a:lnTo>
                    <a:lnTo>
                      <a:pt x="2970" y="1438"/>
                    </a:lnTo>
                    <a:lnTo>
                      <a:pt x="2982" y="1455"/>
                    </a:lnTo>
                    <a:lnTo>
                      <a:pt x="2989" y="1475"/>
                    </a:lnTo>
                    <a:lnTo>
                      <a:pt x="2991" y="1497"/>
                    </a:lnTo>
                    <a:lnTo>
                      <a:pt x="2988" y="1595"/>
                    </a:lnTo>
                    <a:lnTo>
                      <a:pt x="2978" y="1692"/>
                    </a:lnTo>
                    <a:lnTo>
                      <a:pt x="2963" y="1786"/>
                    </a:lnTo>
                    <a:lnTo>
                      <a:pt x="2942" y="1879"/>
                    </a:lnTo>
                    <a:lnTo>
                      <a:pt x="2915" y="1970"/>
                    </a:lnTo>
                    <a:lnTo>
                      <a:pt x="2883" y="2057"/>
                    </a:lnTo>
                    <a:lnTo>
                      <a:pt x="2845" y="2142"/>
                    </a:lnTo>
                    <a:lnTo>
                      <a:pt x="2802" y="2225"/>
                    </a:lnTo>
                    <a:lnTo>
                      <a:pt x="2754" y="2303"/>
                    </a:lnTo>
                    <a:lnTo>
                      <a:pt x="2702" y="2380"/>
                    </a:lnTo>
                    <a:lnTo>
                      <a:pt x="2646" y="2453"/>
                    </a:lnTo>
                    <a:lnTo>
                      <a:pt x="2584" y="2521"/>
                    </a:lnTo>
                    <a:lnTo>
                      <a:pt x="2519" y="2586"/>
                    </a:lnTo>
                    <a:lnTo>
                      <a:pt x="2451" y="2648"/>
                    </a:lnTo>
                    <a:lnTo>
                      <a:pt x="2378" y="2704"/>
                    </a:lnTo>
                    <a:lnTo>
                      <a:pt x="2302" y="2756"/>
                    </a:lnTo>
                    <a:lnTo>
                      <a:pt x="2223" y="2804"/>
                    </a:lnTo>
                    <a:lnTo>
                      <a:pt x="2140" y="2847"/>
                    </a:lnTo>
                    <a:lnTo>
                      <a:pt x="2056" y="2885"/>
                    </a:lnTo>
                    <a:lnTo>
                      <a:pt x="1968" y="2917"/>
                    </a:lnTo>
                    <a:lnTo>
                      <a:pt x="1877" y="2944"/>
                    </a:lnTo>
                    <a:lnTo>
                      <a:pt x="1785" y="2965"/>
                    </a:lnTo>
                    <a:lnTo>
                      <a:pt x="1690" y="2981"/>
                    </a:lnTo>
                    <a:lnTo>
                      <a:pt x="1593" y="2990"/>
                    </a:lnTo>
                    <a:lnTo>
                      <a:pt x="1495" y="2993"/>
                    </a:lnTo>
                    <a:lnTo>
                      <a:pt x="1397" y="2990"/>
                    </a:lnTo>
                    <a:lnTo>
                      <a:pt x="1300" y="2981"/>
                    </a:lnTo>
                    <a:lnTo>
                      <a:pt x="1206" y="2965"/>
                    </a:lnTo>
                    <a:lnTo>
                      <a:pt x="1114" y="2944"/>
                    </a:lnTo>
                    <a:lnTo>
                      <a:pt x="1023" y="2917"/>
                    </a:lnTo>
                    <a:lnTo>
                      <a:pt x="935" y="2885"/>
                    </a:lnTo>
                    <a:lnTo>
                      <a:pt x="850" y="2847"/>
                    </a:lnTo>
                    <a:lnTo>
                      <a:pt x="768" y="2804"/>
                    </a:lnTo>
                    <a:lnTo>
                      <a:pt x="689" y="2756"/>
                    </a:lnTo>
                    <a:lnTo>
                      <a:pt x="612" y="2704"/>
                    </a:lnTo>
                    <a:lnTo>
                      <a:pt x="540" y="2648"/>
                    </a:lnTo>
                    <a:lnTo>
                      <a:pt x="472" y="2586"/>
                    </a:lnTo>
                    <a:lnTo>
                      <a:pt x="406" y="2521"/>
                    </a:lnTo>
                    <a:lnTo>
                      <a:pt x="345" y="2453"/>
                    </a:lnTo>
                    <a:lnTo>
                      <a:pt x="289" y="2380"/>
                    </a:lnTo>
                    <a:lnTo>
                      <a:pt x="237" y="2303"/>
                    </a:lnTo>
                    <a:lnTo>
                      <a:pt x="189" y="2225"/>
                    </a:lnTo>
                    <a:lnTo>
                      <a:pt x="146" y="2142"/>
                    </a:lnTo>
                    <a:lnTo>
                      <a:pt x="108" y="2057"/>
                    </a:lnTo>
                    <a:lnTo>
                      <a:pt x="76" y="1970"/>
                    </a:lnTo>
                    <a:lnTo>
                      <a:pt x="49" y="1879"/>
                    </a:lnTo>
                    <a:lnTo>
                      <a:pt x="28" y="1786"/>
                    </a:lnTo>
                    <a:lnTo>
                      <a:pt x="12" y="1692"/>
                    </a:lnTo>
                    <a:lnTo>
                      <a:pt x="3" y="1595"/>
                    </a:lnTo>
                    <a:lnTo>
                      <a:pt x="0" y="1497"/>
                    </a:lnTo>
                    <a:lnTo>
                      <a:pt x="3" y="1399"/>
                    </a:lnTo>
                    <a:lnTo>
                      <a:pt x="12" y="1302"/>
                    </a:lnTo>
                    <a:lnTo>
                      <a:pt x="28" y="1207"/>
                    </a:lnTo>
                    <a:lnTo>
                      <a:pt x="49" y="1115"/>
                    </a:lnTo>
                    <a:lnTo>
                      <a:pt x="76" y="1024"/>
                    </a:lnTo>
                    <a:lnTo>
                      <a:pt x="108" y="936"/>
                    </a:lnTo>
                    <a:lnTo>
                      <a:pt x="146" y="851"/>
                    </a:lnTo>
                    <a:lnTo>
                      <a:pt x="189" y="769"/>
                    </a:lnTo>
                    <a:lnTo>
                      <a:pt x="237" y="690"/>
                    </a:lnTo>
                    <a:lnTo>
                      <a:pt x="289" y="613"/>
                    </a:lnTo>
                    <a:lnTo>
                      <a:pt x="345" y="541"/>
                    </a:lnTo>
                    <a:lnTo>
                      <a:pt x="406" y="472"/>
                    </a:lnTo>
                    <a:lnTo>
                      <a:pt x="472" y="407"/>
                    </a:lnTo>
                    <a:lnTo>
                      <a:pt x="540" y="346"/>
                    </a:lnTo>
                    <a:lnTo>
                      <a:pt x="612" y="290"/>
                    </a:lnTo>
                    <a:lnTo>
                      <a:pt x="689" y="237"/>
                    </a:lnTo>
                    <a:lnTo>
                      <a:pt x="768" y="190"/>
                    </a:lnTo>
                    <a:lnTo>
                      <a:pt x="850" y="147"/>
                    </a:lnTo>
                    <a:lnTo>
                      <a:pt x="935" y="109"/>
                    </a:lnTo>
                    <a:lnTo>
                      <a:pt x="1023" y="76"/>
                    </a:lnTo>
                    <a:lnTo>
                      <a:pt x="1114" y="50"/>
                    </a:lnTo>
                    <a:lnTo>
                      <a:pt x="1206" y="28"/>
                    </a:lnTo>
                    <a:lnTo>
                      <a:pt x="1300" y="13"/>
                    </a:lnTo>
                    <a:lnTo>
                      <a:pt x="1397" y="4"/>
                    </a:lnTo>
                    <a:lnTo>
                      <a:pt x="1495" y="0"/>
                    </a:lnTo>
                    <a:close/>
                  </a:path>
                </a:pathLst>
              </a:custGeom>
              <a:grpFill/>
              <a:ln w="0">
                <a:noFill/>
                <a:prstDash val="solid"/>
                <a:round/>
              </a:ln>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sp>
            <p:nvSpPr>
              <p:cNvPr id="32" name="Freeform 116"/>
              <p:cNvSpPr>
                <a:spLocks noEditPoints="1"/>
              </p:cNvSpPr>
              <p:nvPr>
                <p:custDataLst>
                  <p:tags r:id="rId11"/>
                </p:custDataLst>
              </p:nvPr>
            </p:nvSpPr>
            <p:spPr bwMode="auto">
              <a:xfrm>
                <a:off x="4672013" y="2700338"/>
                <a:ext cx="252412" cy="252413"/>
              </a:xfrm>
              <a:custGeom>
                <a:avLst/>
                <a:gdLst>
                  <a:gd name="T0" fmla="*/ 190 w 1590"/>
                  <a:gd name="T1" fmla="*/ 1402 h 1592"/>
                  <a:gd name="T2" fmla="*/ 1388 w 1590"/>
                  <a:gd name="T3" fmla="*/ 1318 h 1592"/>
                  <a:gd name="T4" fmla="*/ 1353 w 1590"/>
                  <a:gd name="T5" fmla="*/ 1152 h 1592"/>
                  <a:gd name="T6" fmla="*/ 1298 w 1590"/>
                  <a:gd name="T7" fmla="*/ 992 h 1592"/>
                  <a:gd name="T8" fmla="*/ 1223 w 1590"/>
                  <a:gd name="T9" fmla="*/ 841 h 1592"/>
                  <a:gd name="T10" fmla="*/ 1128 w 1590"/>
                  <a:gd name="T11" fmla="*/ 700 h 1592"/>
                  <a:gd name="T12" fmla="*/ 1014 w 1590"/>
                  <a:gd name="T13" fmla="*/ 571 h 1592"/>
                  <a:gd name="T14" fmla="*/ 887 w 1590"/>
                  <a:gd name="T15" fmla="*/ 460 h 1592"/>
                  <a:gd name="T16" fmla="*/ 747 w 1590"/>
                  <a:gd name="T17" fmla="*/ 367 h 1592"/>
                  <a:gd name="T18" fmla="*/ 597 w 1590"/>
                  <a:gd name="T19" fmla="*/ 292 h 1592"/>
                  <a:gd name="T20" fmla="*/ 439 w 1590"/>
                  <a:gd name="T21" fmla="*/ 237 h 1592"/>
                  <a:gd name="T22" fmla="*/ 273 w 1590"/>
                  <a:gd name="T23" fmla="*/ 203 h 1592"/>
                  <a:gd name="T24" fmla="*/ 95 w 1590"/>
                  <a:gd name="T25" fmla="*/ 0 h 1592"/>
                  <a:gd name="T26" fmla="*/ 276 w 1590"/>
                  <a:gd name="T27" fmla="*/ 11 h 1592"/>
                  <a:gd name="T28" fmla="*/ 455 w 1590"/>
                  <a:gd name="T29" fmla="*/ 44 h 1592"/>
                  <a:gd name="T30" fmla="*/ 626 w 1590"/>
                  <a:gd name="T31" fmla="*/ 98 h 1592"/>
                  <a:gd name="T32" fmla="*/ 790 w 1590"/>
                  <a:gd name="T33" fmla="*/ 173 h 1592"/>
                  <a:gd name="T34" fmla="*/ 944 w 1590"/>
                  <a:gd name="T35" fmla="*/ 266 h 1592"/>
                  <a:gd name="T36" fmla="*/ 1087 w 1590"/>
                  <a:gd name="T37" fmla="*/ 377 h 1592"/>
                  <a:gd name="T38" fmla="*/ 1215 w 1590"/>
                  <a:gd name="T39" fmla="*/ 507 h 1592"/>
                  <a:gd name="T40" fmla="*/ 1327 w 1590"/>
                  <a:gd name="T41" fmla="*/ 649 h 1592"/>
                  <a:gd name="T42" fmla="*/ 1420 w 1590"/>
                  <a:gd name="T43" fmla="*/ 803 h 1592"/>
                  <a:gd name="T44" fmla="*/ 1492 w 1590"/>
                  <a:gd name="T45" fmla="*/ 965 h 1592"/>
                  <a:gd name="T46" fmla="*/ 1546 w 1590"/>
                  <a:gd name="T47" fmla="*/ 1136 h 1592"/>
                  <a:gd name="T48" fmla="*/ 1579 w 1590"/>
                  <a:gd name="T49" fmla="*/ 1311 h 1592"/>
                  <a:gd name="T50" fmla="*/ 1590 w 1590"/>
                  <a:gd name="T51" fmla="*/ 1492 h 1592"/>
                  <a:gd name="T52" fmla="*/ 1588 w 1590"/>
                  <a:gd name="T53" fmla="*/ 1519 h 1592"/>
                  <a:gd name="T54" fmla="*/ 1570 w 1590"/>
                  <a:gd name="T55" fmla="*/ 1556 h 1592"/>
                  <a:gd name="T56" fmla="*/ 1537 w 1590"/>
                  <a:gd name="T57" fmla="*/ 1582 h 1592"/>
                  <a:gd name="T58" fmla="*/ 1495 w 1590"/>
                  <a:gd name="T59" fmla="*/ 1592 h 1592"/>
                  <a:gd name="T60" fmla="*/ 72 w 1590"/>
                  <a:gd name="T61" fmla="*/ 1589 h 1592"/>
                  <a:gd name="T62" fmla="*/ 34 w 1590"/>
                  <a:gd name="T63" fmla="*/ 1571 h 1592"/>
                  <a:gd name="T64" fmla="*/ 9 w 1590"/>
                  <a:gd name="T65" fmla="*/ 1539 h 1592"/>
                  <a:gd name="T66" fmla="*/ 0 w 1590"/>
                  <a:gd name="T67" fmla="*/ 1497 h 1592"/>
                  <a:gd name="T68" fmla="*/ 2 w 1590"/>
                  <a:gd name="T69" fmla="*/ 74 h 1592"/>
                  <a:gd name="T70" fmla="*/ 20 w 1590"/>
                  <a:gd name="T71" fmla="*/ 36 h 1592"/>
                  <a:gd name="T72" fmla="*/ 53 w 1590"/>
                  <a:gd name="T73" fmla="*/ 10 h 1592"/>
                  <a:gd name="T74" fmla="*/ 95 w 1590"/>
                  <a:gd name="T75" fmla="*/ 0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90" h="1592">
                    <a:moveTo>
                      <a:pt x="190" y="194"/>
                    </a:moveTo>
                    <a:lnTo>
                      <a:pt x="190" y="1402"/>
                    </a:lnTo>
                    <a:lnTo>
                      <a:pt x="1396" y="1402"/>
                    </a:lnTo>
                    <a:lnTo>
                      <a:pt x="1388" y="1318"/>
                    </a:lnTo>
                    <a:lnTo>
                      <a:pt x="1373" y="1234"/>
                    </a:lnTo>
                    <a:lnTo>
                      <a:pt x="1353" y="1152"/>
                    </a:lnTo>
                    <a:lnTo>
                      <a:pt x="1329" y="1070"/>
                    </a:lnTo>
                    <a:lnTo>
                      <a:pt x="1298" y="992"/>
                    </a:lnTo>
                    <a:lnTo>
                      <a:pt x="1262" y="915"/>
                    </a:lnTo>
                    <a:lnTo>
                      <a:pt x="1223" y="841"/>
                    </a:lnTo>
                    <a:lnTo>
                      <a:pt x="1178" y="768"/>
                    </a:lnTo>
                    <a:lnTo>
                      <a:pt x="1128" y="700"/>
                    </a:lnTo>
                    <a:lnTo>
                      <a:pt x="1072" y="633"/>
                    </a:lnTo>
                    <a:lnTo>
                      <a:pt x="1014" y="571"/>
                    </a:lnTo>
                    <a:lnTo>
                      <a:pt x="952" y="513"/>
                    </a:lnTo>
                    <a:lnTo>
                      <a:pt x="887" y="460"/>
                    </a:lnTo>
                    <a:lnTo>
                      <a:pt x="818" y="411"/>
                    </a:lnTo>
                    <a:lnTo>
                      <a:pt x="747" y="367"/>
                    </a:lnTo>
                    <a:lnTo>
                      <a:pt x="673" y="327"/>
                    </a:lnTo>
                    <a:lnTo>
                      <a:pt x="597" y="292"/>
                    </a:lnTo>
                    <a:lnTo>
                      <a:pt x="518" y="263"/>
                    </a:lnTo>
                    <a:lnTo>
                      <a:pt x="439" y="237"/>
                    </a:lnTo>
                    <a:lnTo>
                      <a:pt x="357" y="218"/>
                    </a:lnTo>
                    <a:lnTo>
                      <a:pt x="273" y="203"/>
                    </a:lnTo>
                    <a:lnTo>
                      <a:pt x="190" y="194"/>
                    </a:lnTo>
                    <a:close/>
                    <a:moveTo>
                      <a:pt x="95" y="0"/>
                    </a:moveTo>
                    <a:lnTo>
                      <a:pt x="185" y="3"/>
                    </a:lnTo>
                    <a:lnTo>
                      <a:pt x="276" y="11"/>
                    </a:lnTo>
                    <a:lnTo>
                      <a:pt x="366" y="26"/>
                    </a:lnTo>
                    <a:lnTo>
                      <a:pt x="455" y="44"/>
                    </a:lnTo>
                    <a:lnTo>
                      <a:pt x="542" y="69"/>
                    </a:lnTo>
                    <a:lnTo>
                      <a:pt x="626" y="98"/>
                    </a:lnTo>
                    <a:lnTo>
                      <a:pt x="709" y="133"/>
                    </a:lnTo>
                    <a:lnTo>
                      <a:pt x="790" y="173"/>
                    </a:lnTo>
                    <a:lnTo>
                      <a:pt x="868" y="217"/>
                    </a:lnTo>
                    <a:lnTo>
                      <a:pt x="944" y="266"/>
                    </a:lnTo>
                    <a:lnTo>
                      <a:pt x="1017" y="319"/>
                    </a:lnTo>
                    <a:lnTo>
                      <a:pt x="1087" y="377"/>
                    </a:lnTo>
                    <a:lnTo>
                      <a:pt x="1153" y="439"/>
                    </a:lnTo>
                    <a:lnTo>
                      <a:pt x="1215" y="507"/>
                    </a:lnTo>
                    <a:lnTo>
                      <a:pt x="1274" y="576"/>
                    </a:lnTo>
                    <a:lnTo>
                      <a:pt x="1327" y="649"/>
                    </a:lnTo>
                    <a:lnTo>
                      <a:pt x="1376" y="724"/>
                    </a:lnTo>
                    <a:lnTo>
                      <a:pt x="1420" y="803"/>
                    </a:lnTo>
                    <a:lnTo>
                      <a:pt x="1458" y="882"/>
                    </a:lnTo>
                    <a:lnTo>
                      <a:pt x="1492" y="965"/>
                    </a:lnTo>
                    <a:lnTo>
                      <a:pt x="1522" y="1050"/>
                    </a:lnTo>
                    <a:lnTo>
                      <a:pt x="1546" y="1136"/>
                    </a:lnTo>
                    <a:lnTo>
                      <a:pt x="1564" y="1224"/>
                    </a:lnTo>
                    <a:lnTo>
                      <a:pt x="1579" y="1311"/>
                    </a:lnTo>
                    <a:lnTo>
                      <a:pt x="1587" y="1401"/>
                    </a:lnTo>
                    <a:lnTo>
                      <a:pt x="1590" y="1492"/>
                    </a:lnTo>
                    <a:lnTo>
                      <a:pt x="1590" y="1497"/>
                    </a:lnTo>
                    <a:lnTo>
                      <a:pt x="1588" y="1519"/>
                    </a:lnTo>
                    <a:lnTo>
                      <a:pt x="1581" y="1539"/>
                    </a:lnTo>
                    <a:lnTo>
                      <a:pt x="1570" y="1556"/>
                    </a:lnTo>
                    <a:lnTo>
                      <a:pt x="1554" y="1571"/>
                    </a:lnTo>
                    <a:lnTo>
                      <a:pt x="1537" y="1582"/>
                    </a:lnTo>
                    <a:lnTo>
                      <a:pt x="1517" y="1589"/>
                    </a:lnTo>
                    <a:lnTo>
                      <a:pt x="1495" y="1592"/>
                    </a:lnTo>
                    <a:lnTo>
                      <a:pt x="95" y="1592"/>
                    </a:lnTo>
                    <a:lnTo>
                      <a:pt x="72" y="1589"/>
                    </a:lnTo>
                    <a:lnTo>
                      <a:pt x="53" y="1582"/>
                    </a:lnTo>
                    <a:lnTo>
                      <a:pt x="34" y="1571"/>
                    </a:lnTo>
                    <a:lnTo>
                      <a:pt x="20" y="1556"/>
                    </a:lnTo>
                    <a:lnTo>
                      <a:pt x="9" y="1539"/>
                    </a:lnTo>
                    <a:lnTo>
                      <a:pt x="2" y="1519"/>
                    </a:lnTo>
                    <a:lnTo>
                      <a:pt x="0" y="1497"/>
                    </a:lnTo>
                    <a:lnTo>
                      <a:pt x="0" y="95"/>
                    </a:lnTo>
                    <a:lnTo>
                      <a:pt x="2" y="74"/>
                    </a:lnTo>
                    <a:lnTo>
                      <a:pt x="9" y="53"/>
                    </a:lnTo>
                    <a:lnTo>
                      <a:pt x="20" y="36"/>
                    </a:lnTo>
                    <a:lnTo>
                      <a:pt x="34" y="22"/>
                    </a:lnTo>
                    <a:lnTo>
                      <a:pt x="53" y="10"/>
                    </a:lnTo>
                    <a:lnTo>
                      <a:pt x="72" y="3"/>
                    </a:lnTo>
                    <a:lnTo>
                      <a:pt x="95" y="0"/>
                    </a:lnTo>
                    <a:close/>
                  </a:path>
                </a:pathLst>
              </a:custGeom>
              <a:grpFill/>
              <a:ln w="0">
                <a:noFill/>
                <a:prstDash val="solid"/>
                <a:round/>
              </a:ln>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grpSp>
        <p:sp>
          <p:nvSpPr>
            <p:cNvPr id="21" name="Freeform 201"/>
            <p:cNvSpPr>
              <a:spLocks noEditPoints="1"/>
            </p:cNvSpPr>
            <p:nvPr>
              <p:custDataLst>
                <p:tags r:id="rId12"/>
              </p:custDataLst>
            </p:nvPr>
          </p:nvSpPr>
          <p:spPr bwMode="auto">
            <a:xfrm>
              <a:off x="4266607" y="2975517"/>
              <a:ext cx="476583" cy="476583"/>
            </a:xfrm>
            <a:custGeom>
              <a:avLst/>
              <a:gdLst>
                <a:gd name="T0" fmla="*/ 1217 w 3484"/>
                <a:gd name="T1" fmla="*/ 237 h 3486"/>
                <a:gd name="T2" fmla="*/ 891 w 3484"/>
                <a:gd name="T3" fmla="*/ 355 h 3486"/>
                <a:gd name="T4" fmla="*/ 613 w 3484"/>
                <a:gd name="T5" fmla="*/ 553 h 3486"/>
                <a:gd name="T6" fmla="*/ 397 w 3484"/>
                <a:gd name="T7" fmla="*/ 817 h 3486"/>
                <a:gd name="T8" fmla="*/ 258 w 3484"/>
                <a:gd name="T9" fmla="*/ 1133 h 3486"/>
                <a:gd name="T10" fmla="*/ 208 w 3484"/>
                <a:gd name="T11" fmla="*/ 1486 h 3486"/>
                <a:gd name="T12" fmla="*/ 258 w 3484"/>
                <a:gd name="T13" fmla="*/ 1840 h 3486"/>
                <a:gd name="T14" fmla="*/ 397 w 3484"/>
                <a:gd name="T15" fmla="*/ 2156 h 3486"/>
                <a:gd name="T16" fmla="*/ 613 w 3484"/>
                <a:gd name="T17" fmla="*/ 2420 h 3486"/>
                <a:gd name="T18" fmla="*/ 891 w 3484"/>
                <a:gd name="T19" fmla="*/ 2618 h 3486"/>
                <a:gd name="T20" fmla="*/ 1217 w 3484"/>
                <a:gd name="T21" fmla="*/ 2737 h 3486"/>
                <a:gd name="T22" fmla="*/ 1576 w 3484"/>
                <a:gd name="T23" fmla="*/ 2761 h 3486"/>
                <a:gd name="T24" fmla="*/ 1922 w 3484"/>
                <a:gd name="T25" fmla="*/ 2688 h 3486"/>
                <a:gd name="T26" fmla="*/ 2226 w 3484"/>
                <a:gd name="T27" fmla="*/ 2528 h 3486"/>
                <a:gd name="T28" fmla="*/ 2474 w 3484"/>
                <a:gd name="T29" fmla="*/ 2295 h 3486"/>
                <a:gd name="T30" fmla="*/ 2654 w 3484"/>
                <a:gd name="T31" fmla="*/ 2004 h 3486"/>
                <a:gd name="T32" fmla="*/ 2750 w 3484"/>
                <a:gd name="T33" fmla="*/ 1666 h 3486"/>
                <a:gd name="T34" fmla="*/ 2750 w 3484"/>
                <a:gd name="T35" fmla="*/ 1306 h 3486"/>
                <a:gd name="T36" fmla="*/ 2654 w 3484"/>
                <a:gd name="T37" fmla="*/ 970 h 3486"/>
                <a:gd name="T38" fmla="*/ 2474 w 3484"/>
                <a:gd name="T39" fmla="*/ 679 h 3486"/>
                <a:gd name="T40" fmla="*/ 2226 w 3484"/>
                <a:gd name="T41" fmla="*/ 445 h 3486"/>
                <a:gd name="T42" fmla="*/ 1922 w 3484"/>
                <a:gd name="T43" fmla="*/ 285 h 3486"/>
                <a:gd name="T44" fmla="*/ 1576 w 3484"/>
                <a:gd name="T45" fmla="*/ 212 h 3486"/>
                <a:gd name="T46" fmla="*/ 1679 w 3484"/>
                <a:gd name="T47" fmla="*/ 13 h 3486"/>
                <a:gd name="T48" fmla="*/ 2042 w 3484"/>
                <a:gd name="T49" fmla="*/ 108 h 3486"/>
                <a:gd name="T50" fmla="*/ 2364 w 3484"/>
                <a:gd name="T51" fmla="*/ 287 h 3486"/>
                <a:gd name="T52" fmla="*/ 2628 w 3484"/>
                <a:gd name="T53" fmla="*/ 536 h 3486"/>
                <a:gd name="T54" fmla="*/ 2827 w 3484"/>
                <a:gd name="T55" fmla="*/ 845 h 3486"/>
                <a:gd name="T56" fmla="*/ 2944 w 3484"/>
                <a:gd name="T57" fmla="*/ 1199 h 3486"/>
                <a:gd name="T58" fmla="*/ 2969 w 3484"/>
                <a:gd name="T59" fmla="*/ 1587 h 3486"/>
                <a:gd name="T60" fmla="*/ 2891 w 3484"/>
                <a:gd name="T61" fmla="*/ 1971 h 3486"/>
                <a:gd name="T62" fmla="*/ 2722 w 3484"/>
                <a:gd name="T63" fmla="*/ 2311 h 3486"/>
                <a:gd name="T64" fmla="*/ 3469 w 3484"/>
                <a:gd name="T65" fmla="*/ 3327 h 3486"/>
                <a:gd name="T66" fmla="*/ 3480 w 3484"/>
                <a:gd name="T67" fmla="*/ 3415 h 3486"/>
                <a:gd name="T68" fmla="*/ 3420 w 3484"/>
                <a:gd name="T69" fmla="*/ 3479 h 3486"/>
                <a:gd name="T70" fmla="*/ 3342 w 3484"/>
                <a:gd name="T71" fmla="*/ 3478 h 3486"/>
                <a:gd name="T72" fmla="*/ 2388 w 3484"/>
                <a:gd name="T73" fmla="*/ 2668 h 3486"/>
                <a:gd name="T74" fmla="*/ 2059 w 3484"/>
                <a:gd name="T75" fmla="*/ 2858 h 3486"/>
                <a:gd name="T76" fmla="*/ 1685 w 3484"/>
                <a:gd name="T77" fmla="*/ 2960 h 3486"/>
                <a:gd name="T78" fmla="*/ 1292 w 3484"/>
                <a:gd name="T79" fmla="*/ 2961 h 3486"/>
                <a:gd name="T80" fmla="*/ 930 w 3484"/>
                <a:gd name="T81" fmla="*/ 2865 h 3486"/>
                <a:gd name="T82" fmla="*/ 608 w 3484"/>
                <a:gd name="T83" fmla="*/ 2686 h 3486"/>
                <a:gd name="T84" fmla="*/ 343 w 3484"/>
                <a:gd name="T85" fmla="*/ 2436 h 3486"/>
                <a:gd name="T86" fmla="*/ 145 w 3484"/>
                <a:gd name="T87" fmla="*/ 2128 h 3486"/>
                <a:gd name="T88" fmla="*/ 28 w 3484"/>
                <a:gd name="T89" fmla="*/ 1774 h 3486"/>
                <a:gd name="T90" fmla="*/ 3 w 3484"/>
                <a:gd name="T91" fmla="*/ 1389 h 3486"/>
                <a:gd name="T92" fmla="*/ 75 w 3484"/>
                <a:gd name="T93" fmla="*/ 1018 h 3486"/>
                <a:gd name="T94" fmla="*/ 234 w 3484"/>
                <a:gd name="T95" fmla="*/ 685 h 3486"/>
                <a:gd name="T96" fmla="*/ 468 w 3484"/>
                <a:gd name="T97" fmla="*/ 404 h 3486"/>
                <a:gd name="T98" fmla="*/ 763 w 3484"/>
                <a:gd name="T99" fmla="*/ 188 h 3486"/>
                <a:gd name="T100" fmla="*/ 1107 w 3484"/>
                <a:gd name="T101" fmla="*/ 49 h 3486"/>
                <a:gd name="T102" fmla="*/ 1486 w 3484"/>
                <a:gd name="T103" fmla="*/ 0 h 3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84" h="3486">
                  <a:moveTo>
                    <a:pt x="1485" y="209"/>
                  </a:moveTo>
                  <a:lnTo>
                    <a:pt x="1394" y="212"/>
                  </a:lnTo>
                  <a:lnTo>
                    <a:pt x="1305" y="222"/>
                  </a:lnTo>
                  <a:lnTo>
                    <a:pt x="1217" y="237"/>
                  </a:lnTo>
                  <a:lnTo>
                    <a:pt x="1132" y="259"/>
                  </a:lnTo>
                  <a:lnTo>
                    <a:pt x="1049" y="285"/>
                  </a:lnTo>
                  <a:lnTo>
                    <a:pt x="969" y="318"/>
                  </a:lnTo>
                  <a:lnTo>
                    <a:pt x="891" y="355"/>
                  </a:lnTo>
                  <a:lnTo>
                    <a:pt x="816" y="398"/>
                  </a:lnTo>
                  <a:lnTo>
                    <a:pt x="745" y="445"/>
                  </a:lnTo>
                  <a:lnTo>
                    <a:pt x="677" y="497"/>
                  </a:lnTo>
                  <a:lnTo>
                    <a:pt x="613" y="553"/>
                  </a:lnTo>
                  <a:lnTo>
                    <a:pt x="552" y="614"/>
                  </a:lnTo>
                  <a:lnTo>
                    <a:pt x="496" y="679"/>
                  </a:lnTo>
                  <a:lnTo>
                    <a:pt x="444" y="746"/>
                  </a:lnTo>
                  <a:lnTo>
                    <a:pt x="397" y="817"/>
                  </a:lnTo>
                  <a:lnTo>
                    <a:pt x="354" y="892"/>
                  </a:lnTo>
                  <a:lnTo>
                    <a:pt x="317" y="970"/>
                  </a:lnTo>
                  <a:lnTo>
                    <a:pt x="284" y="1050"/>
                  </a:lnTo>
                  <a:lnTo>
                    <a:pt x="258" y="1133"/>
                  </a:lnTo>
                  <a:lnTo>
                    <a:pt x="235" y="1218"/>
                  </a:lnTo>
                  <a:lnTo>
                    <a:pt x="220" y="1306"/>
                  </a:lnTo>
                  <a:lnTo>
                    <a:pt x="211" y="1395"/>
                  </a:lnTo>
                  <a:lnTo>
                    <a:pt x="208" y="1486"/>
                  </a:lnTo>
                  <a:lnTo>
                    <a:pt x="211" y="1577"/>
                  </a:lnTo>
                  <a:lnTo>
                    <a:pt x="220" y="1668"/>
                  </a:lnTo>
                  <a:lnTo>
                    <a:pt x="235" y="1754"/>
                  </a:lnTo>
                  <a:lnTo>
                    <a:pt x="258" y="1840"/>
                  </a:lnTo>
                  <a:lnTo>
                    <a:pt x="284" y="1923"/>
                  </a:lnTo>
                  <a:lnTo>
                    <a:pt x="317" y="2004"/>
                  </a:lnTo>
                  <a:lnTo>
                    <a:pt x="354" y="2081"/>
                  </a:lnTo>
                  <a:lnTo>
                    <a:pt x="397" y="2156"/>
                  </a:lnTo>
                  <a:lnTo>
                    <a:pt x="444" y="2227"/>
                  </a:lnTo>
                  <a:lnTo>
                    <a:pt x="496" y="2295"/>
                  </a:lnTo>
                  <a:lnTo>
                    <a:pt x="552" y="2360"/>
                  </a:lnTo>
                  <a:lnTo>
                    <a:pt x="613" y="2420"/>
                  </a:lnTo>
                  <a:lnTo>
                    <a:pt x="677" y="2476"/>
                  </a:lnTo>
                  <a:lnTo>
                    <a:pt x="745" y="2528"/>
                  </a:lnTo>
                  <a:lnTo>
                    <a:pt x="816" y="2576"/>
                  </a:lnTo>
                  <a:lnTo>
                    <a:pt x="891" y="2618"/>
                  </a:lnTo>
                  <a:lnTo>
                    <a:pt x="969" y="2655"/>
                  </a:lnTo>
                  <a:lnTo>
                    <a:pt x="1049" y="2688"/>
                  </a:lnTo>
                  <a:lnTo>
                    <a:pt x="1132" y="2716"/>
                  </a:lnTo>
                  <a:lnTo>
                    <a:pt x="1217" y="2737"/>
                  </a:lnTo>
                  <a:lnTo>
                    <a:pt x="1305" y="2752"/>
                  </a:lnTo>
                  <a:lnTo>
                    <a:pt x="1394" y="2761"/>
                  </a:lnTo>
                  <a:lnTo>
                    <a:pt x="1485" y="2765"/>
                  </a:lnTo>
                  <a:lnTo>
                    <a:pt x="1576" y="2761"/>
                  </a:lnTo>
                  <a:lnTo>
                    <a:pt x="1666" y="2752"/>
                  </a:lnTo>
                  <a:lnTo>
                    <a:pt x="1753" y="2737"/>
                  </a:lnTo>
                  <a:lnTo>
                    <a:pt x="1839" y="2716"/>
                  </a:lnTo>
                  <a:lnTo>
                    <a:pt x="1922" y="2688"/>
                  </a:lnTo>
                  <a:lnTo>
                    <a:pt x="2002" y="2655"/>
                  </a:lnTo>
                  <a:lnTo>
                    <a:pt x="2079" y="2618"/>
                  </a:lnTo>
                  <a:lnTo>
                    <a:pt x="2155" y="2575"/>
                  </a:lnTo>
                  <a:lnTo>
                    <a:pt x="2226" y="2528"/>
                  </a:lnTo>
                  <a:lnTo>
                    <a:pt x="2294" y="2476"/>
                  </a:lnTo>
                  <a:lnTo>
                    <a:pt x="2357" y="2420"/>
                  </a:lnTo>
                  <a:lnTo>
                    <a:pt x="2418" y="2360"/>
                  </a:lnTo>
                  <a:lnTo>
                    <a:pt x="2474" y="2295"/>
                  </a:lnTo>
                  <a:lnTo>
                    <a:pt x="2526" y="2227"/>
                  </a:lnTo>
                  <a:lnTo>
                    <a:pt x="2573" y="2155"/>
                  </a:lnTo>
                  <a:lnTo>
                    <a:pt x="2616" y="2081"/>
                  </a:lnTo>
                  <a:lnTo>
                    <a:pt x="2654" y="2004"/>
                  </a:lnTo>
                  <a:lnTo>
                    <a:pt x="2686" y="1923"/>
                  </a:lnTo>
                  <a:lnTo>
                    <a:pt x="2713" y="1840"/>
                  </a:lnTo>
                  <a:lnTo>
                    <a:pt x="2734" y="1754"/>
                  </a:lnTo>
                  <a:lnTo>
                    <a:pt x="2750" y="1666"/>
                  </a:lnTo>
                  <a:lnTo>
                    <a:pt x="2760" y="1577"/>
                  </a:lnTo>
                  <a:lnTo>
                    <a:pt x="2763" y="1486"/>
                  </a:lnTo>
                  <a:lnTo>
                    <a:pt x="2760" y="1395"/>
                  </a:lnTo>
                  <a:lnTo>
                    <a:pt x="2750" y="1306"/>
                  </a:lnTo>
                  <a:lnTo>
                    <a:pt x="2734" y="1218"/>
                  </a:lnTo>
                  <a:lnTo>
                    <a:pt x="2713" y="1133"/>
                  </a:lnTo>
                  <a:lnTo>
                    <a:pt x="2686" y="1051"/>
                  </a:lnTo>
                  <a:lnTo>
                    <a:pt x="2654" y="970"/>
                  </a:lnTo>
                  <a:lnTo>
                    <a:pt x="2616" y="893"/>
                  </a:lnTo>
                  <a:lnTo>
                    <a:pt x="2573" y="817"/>
                  </a:lnTo>
                  <a:lnTo>
                    <a:pt x="2526" y="746"/>
                  </a:lnTo>
                  <a:lnTo>
                    <a:pt x="2474" y="679"/>
                  </a:lnTo>
                  <a:lnTo>
                    <a:pt x="2418" y="614"/>
                  </a:lnTo>
                  <a:lnTo>
                    <a:pt x="2357" y="553"/>
                  </a:lnTo>
                  <a:lnTo>
                    <a:pt x="2294" y="497"/>
                  </a:lnTo>
                  <a:lnTo>
                    <a:pt x="2226" y="445"/>
                  </a:lnTo>
                  <a:lnTo>
                    <a:pt x="2155" y="399"/>
                  </a:lnTo>
                  <a:lnTo>
                    <a:pt x="2079" y="355"/>
                  </a:lnTo>
                  <a:lnTo>
                    <a:pt x="2002" y="318"/>
                  </a:lnTo>
                  <a:lnTo>
                    <a:pt x="1922" y="285"/>
                  </a:lnTo>
                  <a:lnTo>
                    <a:pt x="1839" y="259"/>
                  </a:lnTo>
                  <a:lnTo>
                    <a:pt x="1753" y="237"/>
                  </a:lnTo>
                  <a:lnTo>
                    <a:pt x="1666" y="222"/>
                  </a:lnTo>
                  <a:lnTo>
                    <a:pt x="1576" y="212"/>
                  </a:lnTo>
                  <a:lnTo>
                    <a:pt x="1485" y="209"/>
                  </a:lnTo>
                  <a:close/>
                  <a:moveTo>
                    <a:pt x="1486" y="0"/>
                  </a:moveTo>
                  <a:lnTo>
                    <a:pt x="1583" y="3"/>
                  </a:lnTo>
                  <a:lnTo>
                    <a:pt x="1679" y="13"/>
                  </a:lnTo>
                  <a:lnTo>
                    <a:pt x="1773" y="28"/>
                  </a:lnTo>
                  <a:lnTo>
                    <a:pt x="1865" y="49"/>
                  </a:lnTo>
                  <a:lnTo>
                    <a:pt x="1955" y="75"/>
                  </a:lnTo>
                  <a:lnTo>
                    <a:pt x="2042" y="108"/>
                  </a:lnTo>
                  <a:lnTo>
                    <a:pt x="2127" y="145"/>
                  </a:lnTo>
                  <a:lnTo>
                    <a:pt x="2209" y="188"/>
                  </a:lnTo>
                  <a:lnTo>
                    <a:pt x="2287" y="235"/>
                  </a:lnTo>
                  <a:lnTo>
                    <a:pt x="2364" y="287"/>
                  </a:lnTo>
                  <a:lnTo>
                    <a:pt x="2436" y="344"/>
                  </a:lnTo>
                  <a:lnTo>
                    <a:pt x="2503" y="404"/>
                  </a:lnTo>
                  <a:lnTo>
                    <a:pt x="2568" y="469"/>
                  </a:lnTo>
                  <a:lnTo>
                    <a:pt x="2628" y="536"/>
                  </a:lnTo>
                  <a:lnTo>
                    <a:pt x="2685" y="609"/>
                  </a:lnTo>
                  <a:lnTo>
                    <a:pt x="2737" y="685"/>
                  </a:lnTo>
                  <a:lnTo>
                    <a:pt x="2784" y="763"/>
                  </a:lnTo>
                  <a:lnTo>
                    <a:pt x="2827" y="845"/>
                  </a:lnTo>
                  <a:lnTo>
                    <a:pt x="2864" y="930"/>
                  </a:lnTo>
                  <a:lnTo>
                    <a:pt x="2897" y="1017"/>
                  </a:lnTo>
                  <a:lnTo>
                    <a:pt x="2923" y="1107"/>
                  </a:lnTo>
                  <a:lnTo>
                    <a:pt x="2944" y="1199"/>
                  </a:lnTo>
                  <a:lnTo>
                    <a:pt x="2960" y="1293"/>
                  </a:lnTo>
                  <a:lnTo>
                    <a:pt x="2969" y="1389"/>
                  </a:lnTo>
                  <a:lnTo>
                    <a:pt x="2972" y="1486"/>
                  </a:lnTo>
                  <a:lnTo>
                    <a:pt x="2969" y="1587"/>
                  </a:lnTo>
                  <a:lnTo>
                    <a:pt x="2959" y="1687"/>
                  </a:lnTo>
                  <a:lnTo>
                    <a:pt x="2942" y="1783"/>
                  </a:lnTo>
                  <a:lnTo>
                    <a:pt x="2920" y="1878"/>
                  </a:lnTo>
                  <a:lnTo>
                    <a:pt x="2891" y="1971"/>
                  </a:lnTo>
                  <a:lnTo>
                    <a:pt x="2857" y="2060"/>
                  </a:lnTo>
                  <a:lnTo>
                    <a:pt x="2817" y="2147"/>
                  </a:lnTo>
                  <a:lnTo>
                    <a:pt x="2773" y="2230"/>
                  </a:lnTo>
                  <a:lnTo>
                    <a:pt x="2722" y="2311"/>
                  </a:lnTo>
                  <a:lnTo>
                    <a:pt x="2668" y="2388"/>
                  </a:lnTo>
                  <a:lnTo>
                    <a:pt x="2607" y="2461"/>
                  </a:lnTo>
                  <a:lnTo>
                    <a:pt x="3454" y="3308"/>
                  </a:lnTo>
                  <a:lnTo>
                    <a:pt x="3469" y="3327"/>
                  </a:lnTo>
                  <a:lnTo>
                    <a:pt x="3480" y="3349"/>
                  </a:lnTo>
                  <a:lnTo>
                    <a:pt x="3484" y="3371"/>
                  </a:lnTo>
                  <a:lnTo>
                    <a:pt x="3484" y="3393"/>
                  </a:lnTo>
                  <a:lnTo>
                    <a:pt x="3480" y="3415"/>
                  </a:lnTo>
                  <a:lnTo>
                    <a:pt x="3469" y="3437"/>
                  </a:lnTo>
                  <a:lnTo>
                    <a:pt x="3454" y="3456"/>
                  </a:lnTo>
                  <a:lnTo>
                    <a:pt x="3438" y="3470"/>
                  </a:lnTo>
                  <a:lnTo>
                    <a:pt x="3420" y="3479"/>
                  </a:lnTo>
                  <a:lnTo>
                    <a:pt x="3401" y="3484"/>
                  </a:lnTo>
                  <a:lnTo>
                    <a:pt x="3381" y="3486"/>
                  </a:lnTo>
                  <a:lnTo>
                    <a:pt x="3362" y="3484"/>
                  </a:lnTo>
                  <a:lnTo>
                    <a:pt x="3342" y="3478"/>
                  </a:lnTo>
                  <a:lnTo>
                    <a:pt x="3324" y="3468"/>
                  </a:lnTo>
                  <a:lnTo>
                    <a:pt x="3308" y="3456"/>
                  </a:lnTo>
                  <a:lnTo>
                    <a:pt x="2461" y="2608"/>
                  </a:lnTo>
                  <a:lnTo>
                    <a:pt x="2388" y="2668"/>
                  </a:lnTo>
                  <a:lnTo>
                    <a:pt x="2311" y="2723"/>
                  </a:lnTo>
                  <a:lnTo>
                    <a:pt x="2230" y="2773"/>
                  </a:lnTo>
                  <a:lnTo>
                    <a:pt x="2146" y="2819"/>
                  </a:lnTo>
                  <a:lnTo>
                    <a:pt x="2059" y="2858"/>
                  </a:lnTo>
                  <a:lnTo>
                    <a:pt x="1970" y="2892"/>
                  </a:lnTo>
                  <a:lnTo>
                    <a:pt x="1877" y="2920"/>
                  </a:lnTo>
                  <a:lnTo>
                    <a:pt x="1783" y="2944"/>
                  </a:lnTo>
                  <a:lnTo>
                    <a:pt x="1685" y="2960"/>
                  </a:lnTo>
                  <a:lnTo>
                    <a:pt x="1587" y="2969"/>
                  </a:lnTo>
                  <a:lnTo>
                    <a:pt x="1486" y="2973"/>
                  </a:lnTo>
                  <a:lnTo>
                    <a:pt x="1388" y="2970"/>
                  </a:lnTo>
                  <a:lnTo>
                    <a:pt x="1292" y="2961"/>
                  </a:lnTo>
                  <a:lnTo>
                    <a:pt x="1199" y="2945"/>
                  </a:lnTo>
                  <a:lnTo>
                    <a:pt x="1107" y="2924"/>
                  </a:lnTo>
                  <a:lnTo>
                    <a:pt x="1016" y="2897"/>
                  </a:lnTo>
                  <a:lnTo>
                    <a:pt x="930" y="2865"/>
                  </a:lnTo>
                  <a:lnTo>
                    <a:pt x="845" y="2827"/>
                  </a:lnTo>
                  <a:lnTo>
                    <a:pt x="763" y="2785"/>
                  </a:lnTo>
                  <a:lnTo>
                    <a:pt x="685" y="2738"/>
                  </a:lnTo>
                  <a:lnTo>
                    <a:pt x="608" y="2686"/>
                  </a:lnTo>
                  <a:lnTo>
                    <a:pt x="536" y="2629"/>
                  </a:lnTo>
                  <a:lnTo>
                    <a:pt x="468" y="2569"/>
                  </a:lnTo>
                  <a:lnTo>
                    <a:pt x="404" y="2504"/>
                  </a:lnTo>
                  <a:lnTo>
                    <a:pt x="343" y="2436"/>
                  </a:lnTo>
                  <a:lnTo>
                    <a:pt x="287" y="2364"/>
                  </a:lnTo>
                  <a:lnTo>
                    <a:pt x="235" y="2289"/>
                  </a:lnTo>
                  <a:lnTo>
                    <a:pt x="188" y="2209"/>
                  </a:lnTo>
                  <a:lnTo>
                    <a:pt x="145" y="2128"/>
                  </a:lnTo>
                  <a:lnTo>
                    <a:pt x="108" y="2043"/>
                  </a:lnTo>
                  <a:lnTo>
                    <a:pt x="75" y="1956"/>
                  </a:lnTo>
                  <a:lnTo>
                    <a:pt x="49" y="1866"/>
                  </a:lnTo>
                  <a:lnTo>
                    <a:pt x="28" y="1774"/>
                  </a:lnTo>
                  <a:lnTo>
                    <a:pt x="12" y="1680"/>
                  </a:lnTo>
                  <a:lnTo>
                    <a:pt x="3" y="1584"/>
                  </a:lnTo>
                  <a:lnTo>
                    <a:pt x="0" y="1486"/>
                  </a:lnTo>
                  <a:lnTo>
                    <a:pt x="3" y="1389"/>
                  </a:lnTo>
                  <a:lnTo>
                    <a:pt x="12" y="1293"/>
                  </a:lnTo>
                  <a:lnTo>
                    <a:pt x="28" y="1199"/>
                  </a:lnTo>
                  <a:lnTo>
                    <a:pt x="49" y="1107"/>
                  </a:lnTo>
                  <a:lnTo>
                    <a:pt x="75" y="1018"/>
                  </a:lnTo>
                  <a:lnTo>
                    <a:pt x="108" y="930"/>
                  </a:lnTo>
                  <a:lnTo>
                    <a:pt x="145" y="845"/>
                  </a:lnTo>
                  <a:lnTo>
                    <a:pt x="188" y="763"/>
                  </a:lnTo>
                  <a:lnTo>
                    <a:pt x="234" y="685"/>
                  </a:lnTo>
                  <a:lnTo>
                    <a:pt x="286" y="610"/>
                  </a:lnTo>
                  <a:lnTo>
                    <a:pt x="342" y="538"/>
                  </a:lnTo>
                  <a:lnTo>
                    <a:pt x="404" y="469"/>
                  </a:lnTo>
                  <a:lnTo>
                    <a:pt x="468" y="404"/>
                  </a:lnTo>
                  <a:lnTo>
                    <a:pt x="536" y="344"/>
                  </a:lnTo>
                  <a:lnTo>
                    <a:pt x="608" y="287"/>
                  </a:lnTo>
                  <a:lnTo>
                    <a:pt x="684" y="235"/>
                  </a:lnTo>
                  <a:lnTo>
                    <a:pt x="763" y="188"/>
                  </a:lnTo>
                  <a:lnTo>
                    <a:pt x="845" y="145"/>
                  </a:lnTo>
                  <a:lnTo>
                    <a:pt x="930" y="108"/>
                  </a:lnTo>
                  <a:lnTo>
                    <a:pt x="1016" y="75"/>
                  </a:lnTo>
                  <a:lnTo>
                    <a:pt x="1107" y="49"/>
                  </a:lnTo>
                  <a:lnTo>
                    <a:pt x="1199" y="28"/>
                  </a:lnTo>
                  <a:lnTo>
                    <a:pt x="1292" y="13"/>
                  </a:lnTo>
                  <a:lnTo>
                    <a:pt x="1388" y="3"/>
                  </a:lnTo>
                  <a:lnTo>
                    <a:pt x="1486" y="0"/>
                  </a:lnTo>
                  <a:close/>
                </a:path>
              </a:pathLst>
            </a:custGeom>
            <a:solidFill>
              <a:schemeClr val="accent1"/>
            </a:solidFill>
            <a:ln w="0">
              <a:noFill/>
              <a:prstDash val="solid"/>
              <a:round/>
            </a:ln>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sp>
          <p:nvSpPr>
            <p:cNvPr id="22" name="Freeform 206"/>
            <p:cNvSpPr>
              <a:spLocks noEditPoints="1"/>
            </p:cNvSpPr>
            <p:nvPr>
              <p:custDataLst>
                <p:tags r:id="rId13"/>
              </p:custDataLst>
            </p:nvPr>
          </p:nvSpPr>
          <p:spPr bwMode="auto">
            <a:xfrm>
              <a:off x="7209651" y="4836066"/>
              <a:ext cx="509658" cy="457038"/>
            </a:xfrm>
            <a:custGeom>
              <a:avLst/>
              <a:gdLst>
                <a:gd name="T0" fmla="*/ 194 w 3394"/>
                <a:gd name="T1" fmla="*/ 2074 h 3044"/>
                <a:gd name="T2" fmla="*/ 235 w 3394"/>
                <a:gd name="T3" fmla="*/ 2172 h 3044"/>
                <a:gd name="T4" fmla="*/ 314 w 3394"/>
                <a:gd name="T5" fmla="*/ 2239 h 3044"/>
                <a:gd name="T6" fmla="*/ 418 w 3394"/>
                <a:gd name="T7" fmla="*/ 2265 h 3044"/>
                <a:gd name="T8" fmla="*/ 3048 w 3394"/>
                <a:gd name="T9" fmla="*/ 2254 h 3044"/>
                <a:gd name="T10" fmla="*/ 3136 w 3394"/>
                <a:gd name="T11" fmla="*/ 2198 h 3044"/>
                <a:gd name="T12" fmla="*/ 3192 w 3394"/>
                <a:gd name="T13" fmla="*/ 2109 h 3044"/>
                <a:gd name="T14" fmla="*/ 3203 w 3394"/>
                <a:gd name="T15" fmla="*/ 1961 h 3044"/>
                <a:gd name="T16" fmla="*/ 381 w 3394"/>
                <a:gd name="T17" fmla="*/ 194 h 3044"/>
                <a:gd name="T18" fmla="*/ 283 w 3394"/>
                <a:gd name="T19" fmla="*/ 235 h 3044"/>
                <a:gd name="T20" fmla="*/ 215 w 3394"/>
                <a:gd name="T21" fmla="*/ 314 h 3044"/>
                <a:gd name="T22" fmla="*/ 191 w 3394"/>
                <a:gd name="T23" fmla="*/ 419 h 3044"/>
                <a:gd name="T24" fmla="*/ 3204 w 3394"/>
                <a:gd name="T25" fmla="*/ 419 h 3044"/>
                <a:gd name="T26" fmla="*/ 3178 w 3394"/>
                <a:gd name="T27" fmla="*/ 314 h 3044"/>
                <a:gd name="T28" fmla="*/ 3110 w 3394"/>
                <a:gd name="T29" fmla="*/ 235 h 3044"/>
                <a:gd name="T30" fmla="*/ 3013 w 3394"/>
                <a:gd name="T31" fmla="*/ 194 h 3044"/>
                <a:gd name="T32" fmla="*/ 418 w 3394"/>
                <a:gd name="T33" fmla="*/ 0 h 3044"/>
                <a:gd name="T34" fmla="*/ 3079 w 3394"/>
                <a:gd name="T35" fmla="*/ 14 h 3044"/>
                <a:gd name="T36" fmla="*/ 3215 w 3394"/>
                <a:gd name="T37" fmla="*/ 75 h 3044"/>
                <a:gd name="T38" fmla="*/ 3319 w 3394"/>
                <a:gd name="T39" fmla="*/ 179 h 3044"/>
                <a:gd name="T40" fmla="*/ 3380 w 3394"/>
                <a:gd name="T41" fmla="*/ 316 h 3044"/>
                <a:gd name="T42" fmla="*/ 3394 w 3394"/>
                <a:gd name="T43" fmla="*/ 2037 h 3044"/>
                <a:gd name="T44" fmla="*/ 3365 w 3394"/>
                <a:gd name="T45" fmla="*/ 2188 h 3044"/>
                <a:gd name="T46" fmla="*/ 3288 w 3394"/>
                <a:gd name="T47" fmla="*/ 2314 h 3044"/>
                <a:gd name="T48" fmla="*/ 3171 w 3394"/>
                <a:gd name="T49" fmla="*/ 2406 h 3044"/>
                <a:gd name="T50" fmla="*/ 3027 w 3394"/>
                <a:gd name="T51" fmla="*/ 2451 h 3044"/>
                <a:gd name="T52" fmla="*/ 1792 w 3394"/>
                <a:gd name="T53" fmla="*/ 2853 h 3044"/>
                <a:gd name="T54" fmla="*/ 2423 w 3394"/>
                <a:gd name="T55" fmla="*/ 2864 h 3044"/>
                <a:gd name="T56" fmla="*/ 2468 w 3394"/>
                <a:gd name="T57" fmla="*/ 2907 h 3044"/>
                <a:gd name="T58" fmla="*/ 2475 w 3394"/>
                <a:gd name="T59" fmla="*/ 2971 h 3044"/>
                <a:gd name="T60" fmla="*/ 2442 w 3394"/>
                <a:gd name="T61" fmla="*/ 3023 h 3044"/>
                <a:gd name="T62" fmla="*/ 2382 w 3394"/>
                <a:gd name="T63" fmla="*/ 3044 h 3044"/>
                <a:gd name="T64" fmla="*/ 970 w 3394"/>
                <a:gd name="T65" fmla="*/ 3034 h 3044"/>
                <a:gd name="T66" fmla="*/ 926 w 3394"/>
                <a:gd name="T67" fmla="*/ 2990 h 3044"/>
                <a:gd name="T68" fmla="*/ 919 w 3394"/>
                <a:gd name="T69" fmla="*/ 2926 h 3044"/>
                <a:gd name="T70" fmla="*/ 952 w 3394"/>
                <a:gd name="T71" fmla="*/ 2875 h 3044"/>
                <a:gd name="T72" fmla="*/ 1012 w 3394"/>
                <a:gd name="T73" fmla="*/ 2853 h 3044"/>
                <a:gd name="T74" fmla="*/ 418 w 3394"/>
                <a:gd name="T75" fmla="*/ 2455 h 3044"/>
                <a:gd name="T76" fmla="*/ 267 w 3394"/>
                <a:gd name="T77" fmla="*/ 2427 h 3044"/>
                <a:gd name="T78" fmla="*/ 140 w 3394"/>
                <a:gd name="T79" fmla="*/ 2349 h 3044"/>
                <a:gd name="T80" fmla="*/ 49 w 3394"/>
                <a:gd name="T81" fmla="*/ 2233 h 3044"/>
                <a:gd name="T82" fmla="*/ 3 w 3394"/>
                <a:gd name="T83" fmla="*/ 2089 h 3044"/>
                <a:gd name="T84" fmla="*/ 3 w 3394"/>
                <a:gd name="T85" fmla="*/ 366 h 3044"/>
                <a:gd name="T86" fmla="*/ 49 w 3394"/>
                <a:gd name="T87" fmla="*/ 222 h 3044"/>
                <a:gd name="T88" fmla="*/ 141 w 3394"/>
                <a:gd name="T89" fmla="*/ 106 h 3044"/>
                <a:gd name="T90" fmla="*/ 268 w 3394"/>
                <a:gd name="T91" fmla="*/ 29 h 3044"/>
                <a:gd name="T92" fmla="*/ 418 w 3394"/>
                <a:gd name="T93" fmla="*/ 0 h 3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4" h="3044">
                  <a:moveTo>
                    <a:pt x="191" y="1961"/>
                  </a:moveTo>
                  <a:lnTo>
                    <a:pt x="191" y="2037"/>
                  </a:lnTo>
                  <a:lnTo>
                    <a:pt x="194" y="2074"/>
                  </a:lnTo>
                  <a:lnTo>
                    <a:pt x="202" y="2109"/>
                  </a:lnTo>
                  <a:lnTo>
                    <a:pt x="216" y="2142"/>
                  </a:lnTo>
                  <a:lnTo>
                    <a:pt x="235" y="2172"/>
                  </a:lnTo>
                  <a:lnTo>
                    <a:pt x="258" y="2198"/>
                  </a:lnTo>
                  <a:lnTo>
                    <a:pt x="284" y="2221"/>
                  </a:lnTo>
                  <a:lnTo>
                    <a:pt x="314" y="2239"/>
                  </a:lnTo>
                  <a:lnTo>
                    <a:pt x="346" y="2254"/>
                  </a:lnTo>
                  <a:lnTo>
                    <a:pt x="381" y="2262"/>
                  </a:lnTo>
                  <a:lnTo>
                    <a:pt x="418" y="2265"/>
                  </a:lnTo>
                  <a:lnTo>
                    <a:pt x="2976" y="2265"/>
                  </a:lnTo>
                  <a:lnTo>
                    <a:pt x="3013" y="2262"/>
                  </a:lnTo>
                  <a:lnTo>
                    <a:pt x="3048" y="2254"/>
                  </a:lnTo>
                  <a:lnTo>
                    <a:pt x="3080" y="2239"/>
                  </a:lnTo>
                  <a:lnTo>
                    <a:pt x="3109" y="2221"/>
                  </a:lnTo>
                  <a:lnTo>
                    <a:pt x="3136" y="2198"/>
                  </a:lnTo>
                  <a:lnTo>
                    <a:pt x="3159" y="2172"/>
                  </a:lnTo>
                  <a:lnTo>
                    <a:pt x="3177" y="2142"/>
                  </a:lnTo>
                  <a:lnTo>
                    <a:pt x="3192" y="2109"/>
                  </a:lnTo>
                  <a:lnTo>
                    <a:pt x="3200" y="2074"/>
                  </a:lnTo>
                  <a:lnTo>
                    <a:pt x="3203" y="2037"/>
                  </a:lnTo>
                  <a:lnTo>
                    <a:pt x="3203" y="1961"/>
                  </a:lnTo>
                  <a:lnTo>
                    <a:pt x="191" y="1961"/>
                  </a:lnTo>
                  <a:close/>
                  <a:moveTo>
                    <a:pt x="418" y="190"/>
                  </a:moveTo>
                  <a:lnTo>
                    <a:pt x="381" y="194"/>
                  </a:lnTo>
                  <a:lnTo>
                    <a:pt x="346" y="202"/>
                  </a:lnTo>
                  <a:lnTo>
                    <a:pt x="313" y="216"/>
                  </a:lnTo>
                  <a:lnTo>
                    <a:pt x="283" y="235"/>
                  </a:lnTo>
                  <a:lnTo>
                    <a:pt x="258" y="257"/>
                  </a:lnTo>
                  <a:lnTo>
                    <a:pt x="234" y="284"/>
                  </a:lnTo>
                  <a:lnTo>
                    <a:pt x="215" y="314"/>
                  </a:lnTo>
                  <a:lnTo>
                    <a:pt x="202" y="347"/>
                  </a:lnTo>
                  <a:lnTo>
                    <a:pt x="194" y="382"/>
                  </a:lnTo>
                  <a:lnTo>
                    <a:pt x="191" y="419"/>
                  </a:lnTo>
                  <a:lnTo>
                    <a:pt x="191" y="1771"/>
                  </a:lnTo>
                  <a:lnTo>
                    <a:pt x="3204" y="1771"/>
                  </a:lnTo>
                  <a:lnTo>
                    <a:pt x="3204" y="419"/>
                  </a:lnTo>
                  <a:lnTo>
                    <a:pt x="3201" y="382"/>
                  </a:lnTo>
                  <a:lnTo>
                    <a:pt x="3193" y="347"/>
                  </a:lnTo>
                  <a:lnTo>
                    <a:pt x="3178" y="314"/>
                  </a:lnTo>
                  <a:lnTo>
                    <a:pt x="3160" y="284"/>
                  </a:lnTo>
                  <a:lnTo>
                    <a:pt x="3137" y="257"/>
                  </a:lnTo>
                  <a:lnTo>
                    <a:pt x="3110" y="235"/>
                  </a:lnTo>
                  <a:lnTo>
                    <a:pt x="3081" y="216"/>
                  </a:lnTo>
                  <a:lnTo>
                    <a:pt x="3048" y="202"/>
                  </a:lnTo>
                  <a:lnTo>
                    <a:pt x="3013" y="194"/>
                  </a:lnTo>
                  <a:lnTo>
                    <a:pt x="2976" y="190"/>
                  </a:lnTo>
                  <a:lnTo>
                    <a:pt x="418" y="190"/>
                  </a:lnTo>
                  <a:close/>
                  <a:moveTo>
                    <a:pt x="418" y="0"/>
                  </a:moveTo>
                  <a:lnTo>
                    <a:pt x="2976" y="0"/>
                  </a:lnTo>
                  <a:lnTo>
                    <a:pt x="3028" y="3"/>
                  </a:lnTo>
                  <a:lnTo>
                    <a:pt x="3079" y="14"/>
                  </a:lnTo>
                  <a:lnTo>
                    <a:pt x="3126" y="29"/>
                  </a:lnTo>
                  <a:lnTo>
                    <a:pt x="3172" y="50"/>
                  </a:lnTo>
                  <a:lnTo>
                    <a:pt x="3215" y="75"/>
                  </a:lnTo>
                  <a:lnTo>
                    <a:pt x="3253" y="106"/>
                  </a:lnTo>
                  <a:lnTo>
                    <a:pt x="3288" y="141"/>
                  </a:lnTo>
                  <a:lnTo>
                    <a:pt x="3319" y="179"/>
                  </a:lnTo>
                  <a:lnTo>
                    <a:pt x="3344" y="222"/>
                  </a:lnTo>
                  <a:lnTo>
                    <a:pt x="3366" y="268"/>
                  </a:lnTo>
                  <a:lnTo>
                    <a:pt x="3380" y="316"/>
                  </a:lnTo>
                  <a:lnTo>
                    <a:pt x="3391" y="366"/>
                  </a:lnTo>
                  <a:lnTo>
                    <a:pt x="3394" y="419"/>
                  </a:lnTo>
                  <a:lnTo>
                    <a:pt x="3394" y="2037"/>
                  </a:lnTo>
                  <a:lnTo>
                    <a:pt x="3391" y="2089"/>
                  </a:lnTo>
                  <a:lnTo>
                    <a:pt x="3380" y="2140"/>
                  </a:lnTo>
                  <a:lnTo>
                    <a:pt x="3365" y="2188"/>
                  </a:lnTo>
                  <a:lnTo>
                    <a:pt x="3344" y="2233"/>
                  </a:lnTo>
                  <a:lnTo>
                    <a:pt x="3319" y="2275"/>
                  </a:lnTo>
                  <a:lnTo>
                    <a:pt x="3288" y="2314"/>
                  </a:lnTo>
                  <a:lnTo>
                    <a:pt x="3253" y="2349"/>
                  </a:lnTo>
                  <a:lnTo>
                    <a:pt x="3214" y="2380"/>
                  </a:lnTo>
                  <a:lnTo>
                    <a:pt x="3171" y="2406"/>
                  </a:lnTo>
                  <a:lnTo>
                    <a:pt x="3126" y="2427"/>
                  </a:lnTo>
                  <a:lnTo>
                    <a:pt x="3078" y="2442"/>
                  </a:lnTo>
                  <a:lnTo>
                    <a:pt x="3027" y="2451"/>
                  </a:lnTo>
                  <a:lnTo>
                    <a:pt x="2976" y="2455"/>
                  </a:lnTo>
                  <a:lnTo>
                    <a:pt x="1792" y="2455"/>
                  </a:lnTo>
                  <a:lnTo>
                    <a:pt x="1792" y="2853"/>
                  </a:lnTo>
                  <a:lnTo>
                    <a:pt x="2382" y="2853"/>
                  </a:lnTo>
                  <a:lnTo>
                    <a:pt x="2404" y="2857"/>
                  </a:lnTo>
                  <a:lnTo>
                    <a:pt x="2423" y="2864"/>
                  </a:lnTo>
                  <a:lnTo>
                    <a:pt x="2442" y="2875"/>
                  </a:lnTo>
                  <a:lnTo>
                    <a:pt x="2456" y="2889"/>
                  </a:lnTo>
                  <a:lnTo>
                    <a:pt x="2468" y="2907"/>
                  </a:lnTo>
                  <a:lnTo>
                    <a:pt x="2475" y="2926"/>
                  </a:lnTo>
                  <a:lnTo>
                    <a:pt x="2477" y="2949"/>
                  </a:lnTo>
                  <a:lnTo>
                    <a:pt x="2475" y="2971"/>
                  </a:lnTo>
                  <a:lnTo>
                    <a:pt x="2468" y="2990"/>
                  </a:lnTo>
                  <a:lnTo>
                    <a:pt x="2456" y="3009"/>
                  </a:lnTo>
                  <a:lnTo>
                    <a:pt x="2442" y="3023"/>
                  </a:lnTo>
                  <a:lnTo>
                    <a:pt x="2423" y="3034"/>
                  </a:lnTo>
                  <a:lnTo>
                    <a:pt x="2404" y="3042"/>
                  </a:lnTo>
                  <a:lnTo>
                    <a:pt x="2382" y="3044"/>
                  </a:lnTo>
                  <a:lnTo>
                    <a:pt x="1012" y="3044"/>
                  </a:lnTo>
                  <a:lnTo>
                    <a:pt x="990" y="3042"/>
                  </a:lnTo>
                  <a:lnTo>
                    <a:pt x="970" y="3034"/>
                  </a:lnTo>
                  <a:lnTo>
                    <a:pt x="952" y="3023"/>
                  </a:lnTo>
                  <a:lnTo>
                    <a:pt x="938" y="3009"/>
                  </a:lnTo>
                  <a:lnTo>
                    <a:pt x="926" y="2990"/>
                  </a:lnTo>
                  <a:lnTo>
                    <a:pt x="919" y="2971"/>
                  </a:lnTo>
                  <a:lnTo>
                    <a:pt x="917" y="2949"/>
                  </a:lnTo>
                  <a:lnTo>
                    <a:pt x="919" y="2926"/>
                  </a:lnTo>
                  <a:lnTo>
                    <a:pt x="926" y="2907"/>
                  </a:lnTo>
                  <a:lnTo>
                    <a:pt x="938" y="2889"/>
                  </a:lnTo>
                  <a:lnTo>
                    <a:pt x="952" y="2875"/>
                  </a:lnTo>
                  <a:lnTo>
                    <a:pt x="970" y="2864"/>
                  </a:lnTo>
                  <a:lnTo>
                    <a:pt x="990" y="2857"/>
                  </a:lnTo>
                  <a:lnTo>
                    <a:pt x="1012" y="2853"/>
                  </a:lnTo>
                  <a:lnTo>
                    <a:pt x="1602" y="2853"/>
                  </a:lnTo>
                  <a:lnTo>
                    <a:pt x="1602" y="2455"/>
                  </a:lnTo>
                  <a:lnTo>
                    <a:pt x="418" y="2455"/>
                  </a:lnTo>
                  <a:lnTo>
                    <a:pt x="366" y="2451"/>
                  </a:lnTo>
                  <a:lnTo>
                    <a:pt x="315" y="2442"/>
                  </a:lnTo>
                  <a:lnTo>
                    <a:pt x="267" y="2427"/>
                  </a:lnTo>
                  <a:lnTo>
                    <a:pt x="222" y="2406"/>
                  </a:lnTo>
                  <a:lnTo>
                    <a:pt x="179" y="2380"/>
                  </a:lnTo>
                  <a:lnTo>
                    <a:pt x="140" y="2349"/>
                  </a:lnTo>
                  <a:lnTo>
                    <a:pt x="106" y="2314"/>
                  </a:lnTo>
                  <a:lnTo>
                    <a:pt x="75" y="2275"/>
                  </a:lnTo>
                  <a:lnTo>
                    <a:pt x="49" y="2233"/>
                  </a:lnTo>
                  <a:lnTo>
                    <a:pt x="28" y="2188"/>
                  </a:lnTo>
                  <a:lnTo>
                    <a:pt x="12" y="2140"/>
                  </a:lnTo>
                  <a:lnTo>
                    <a:pt x="3" y="2089"/>
                  </a:lnTo>
                  <a:lnTo>
                    <a:pt x="0" y="2037"/>
                  </a:lnTo>
                  <a:lnTo>
                    <a:pt x="0" y="419"/>
                  </a:lnTo>
                  <a:lnTo>
                    <a:pt x="3" y="366"/>
                  </a:lnTo>
                  <a:lnTo>
                    <a:pt x="12" y="316"/>
                  </a:lnTo>
                  <a:lnTo>
                    <a:pt x="28" y="268"/>
                  </a:lnTo>
                  <a:lnTo>
                    <a:pt x="49" y="222"/>
                  </a:lnTo>
                  <a:lnTo>
                    <a:pt x="75" y="179"/>
                  </a:lnTo>
                  <a:lnTo>
                    <a:pt x="106" y="141"/>
                  </a:lnTo>
                  <a:lnTo>
                    <a:pt x="141" y="106"/>
                  </a:lnTo>
                  <a:lnTo>
                    <a:pt x="179" y="75"/>
                  </a:lnTo>
                  <a:lnTo>
                    <a:pt x="223" y="50"/>
                  </a:lnTo>
                  <a:lnTo>
                    <a:pt x="268" y="29"/>
                  </a:lnTo>
                  <a:lnTo>
                    <a:pt x="315" y="14"/>
                  </a:lnTo>
                  <a:lnTo>
                    <a:pt x="366" y="3"/>
                  </a:lnTo>
                  <a:lnTo>
                    <a:pt x="418" y="0"/>
                  </a:lnTo>
                  <a:close/>
                </a:path>
              </a:pathLst>
            </a:custGeom>
            <a:solidFill>
              <a:schemeClr val="accent1"/>
            </a:solidFill>
            <a:ln w="0">
              <a:noFill/>
              <a:prstDash val="solid"/>
              <a:round/>
            </a:ln>
          </p:spPr>
          <p:txBody>
            <a:bodyPr vert="horz" wrap="square" lIns="91440" tIns="45720" rIns="91440" bIns="45720" numCol="1" anchor="t" anchorCtr="0" compatLnSpc="1"/>
            <a:lstStyle/>
            <a:p>
              <a:endParaRPr lang="en-US" sz="1400">
                <a:latin typeface="Calibri Light" panose="020F0302020204030204" pitchFamily="34" charset="0"/>
                <a:cs typeface="Calibri Light" panose="020F0302020204030204" pitchFamily="34" charset="0"/>
              </a:endParaRPr>
            </a:p>
          </p:txBody>
        </p:sp>
        <p:sp>
          <p:nvSpPr>
            <p:cNvPr id="23" name="矩形 22"/>
            <p:cNvSpPr/>
            <p:nvPr>
              <p:custDataLst>
                <p:tags r:id="rId14"/>
              </p:custDataLst>
            </p:nvPr>
          </p:nvSpPr>
          <p:spPr>
            <a:xfrm>
              <a:off x="8028370" y="5394552"/>
              <a:ext cx="3825272" cy="1493402"/>
            </a:xfrm>
            <a:prstGeom prst="rect">
              <a:avLst/>
            </a:prstGeom>
          </p:spPr>
          <p:txBody>
            <a:bodyPr vert="horz" wrap="square">
              <a:spAutoFit/>
            </a:bodyPr>
            <a:lstStyle/>
            <a:p>
              <a:pPr>
                <a:lnSpc>
                  <a:spcPct val="150000"/>
                </a:lnSpc>
              </a:pP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与我们的预期相反，与无反馈相比，请求反馈和主动反馈都导致重新聆听行为明显更频繁。这一结果与</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Graesser</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报告的发现有关，他们指出，尽管他们有负面的看法，但意外和令人困惑的系统中断可以通过增加对任务的参与度来对用户的学习体验产生积极贡献。</a:t>
              </a: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4" name="矩形 23"/>
            <p:cNvSpPr/>
            <p:nvPr>
              <p:custDataLst>
                <p:tags r:id="rId15"/>
              </p:custDataLst>
            </p:nvPr>
          </p:nvSpPr>
          <p:spPr>
            <a:xfrm>
              <a:off x="7873493" y="4898487"/>
              <a:ext cx="1803994" cy="496531"/>
            </a:xfrm>
            <a:prstGeom prst="rect">
              <a:avLst/>
            </a:prstGeom>
          </p:spPr>
          <p:txBody>
            <a:bodyPr vert="horz" wrap="square">
              <a:spAutoFit/>
            </a:bodyPr>
            <a:lstStyle/>
            <a:p>
              <a:pPr algn="ctr">
                <a:lnSpc>
                  <a:spcPct val="150000"/>
                </a:lnSpc>
              </a:pPr>
              <a:r>
                <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rPr>
                <a:t>重听行为</a:t>
              </a:r>
              <a:endPar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5" name="矩形 24"/>
            <p:cNvSpPr/>
            <p:nvPr>
              <p:custDataLst>
                <p:tags r:id="rId16"/>
              </p:custDataLst>
            </p:nvPr>
          </p:nvSpPr>
          <p:spPr>
            <a:xfrm>
              <a:off x="8285013" y="2397849"/>
              <a:ext cx="3937982" cy="1493402"/>
            </a:xfrm>
            <a:prstGeom prst="rect">
              <a:avLst/>
            </a:prstGeom>
          </p:spPr>
          <p:txBody>
            <a:bodyPr vert="horz" wrap="square">
              <a:spAutoFit/>
            </a:bodyPr>
            <a:lstStyle/>
            <a:p>
              <a:pPr>
                <a:lnSpc>
                  <a:spcPct val="150000"/>
                </a:lnSpc>
              </a:pP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请求反馈与无反馈之间没有统计学上的显著差异，而无策略被发现比</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主动反馈更合适。这一结果可能与</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Luria</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报道的对</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CA</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提出饮食建议的怀疑以及</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Reicherts</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和</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Zargham</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对参与者能动性的担忧有关，或者认为</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CA</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不应该拥有或表达自己的观点</a:t>
              </a: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6" name="矩形 25"/>
            <p:cNvSpPr/>
            <p:nvPr>
              <p:custDataLst>
                <p:tags r:id="rId17"/>
              </p:custDataLst>
            </p:nvPr>
          </p:nvSpPr>
          <p:spPr>
            <a:xfrm>
              <a:off x="7739822" y="1899747"/>
              <a:ext cx="1803994" cy="496531"/>
            </a:xfrm>
            <a:prstGeom prst="rect">
              <a:avLst/>
            </a:prstGeom>
          </p:spPr>
          <p:txBody>
            <a:bodyPr vert="horz" wrap="square">
              <a:spAutoFit/>
            </a:bodyPr>
            <a:lstStyle/>
            <a:p>
              <a:pPr algn="ctr">
                <a:lnSpc>
                  <a:spcPct val="150000"/>
                </a:lnSpc>
              </a:pPr>
              <a:r>
                <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sym typeface="+mn-ea"/>
                </a:rPr>
                <a:t>适当性</a:t>
              </a:r>
              <a:endPar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sp>
          <p:nvSpPr>
            <p:cNvPr id="27" name="矩形 26"/>
            <p:cNvSpPr/>
            <p:nvPr>
              <p:custDataLst>
                <p:tags r:id="rId18"/>
              </p:custDataLst>
            </p:nvPr>
          </p:nvSpPr>
          <p:spPr>
            <a:xfrm>
              <a:off x="265876" y="1545625"/>
              <a:ext cx="4515999" cy="1216958"/>
            </a:xfrm>
            <a:prstGeom prst="rect">
              <a:avLst/>
            </a:prstGeom>
          </p:spPr>
          <p:txBody>
            <a:bodyPr vert="horz" wrap="square">
              <a:spAutoFit/>
            </a:bodyPr>
            <a:lstStyle/>
            <a:p>
              <a:pPr algn="l">
                <a:lnSpc>
                  <a:spcPct val="150000"/>
                </a:lnSpc>
              </a:pP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虽然在可信度方面没有统计差异，但适度的效应大小表明无反馈比请求反馈更值得信赖。这个结果相当令人惊讶。一个合理的解释是，</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CA </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的反馈是在做出所有选择后提供的，这可能会给人一种</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 CA </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没有立即提供反馈而向参与者隐瞒了某些内容的印象</a:t>
              </a: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8" name="矩形 27"/>
            <p:cNvSpPr/>
            <p:nvPr>
              <p:custDataLst>
                <p:tags r:id="rId19"/>
              </p:custDataLst>
            </p:nvPr>
          </p:nvSpPr>
          <p:spPr>
            <a:xfrm>
              <a:off x="3335450" y="972178"/>
              <a:ext cx="1803994" cy="496531"/>
            </a:xfrm>
            <a:prstGeom prst="rect">
              <a:avLst/>
            </a:prstGeom>
          </p:spPr>
          <p:txBody>
            <a:bodyPr vert="horz" wrap="square">
              <a:spAutoFit/>
            </a:bodyPr>
            <a:lstStyle/>
            <a:p>
              <a:pPr algn="ctr">
                <a:lnSpc>
                  <a:spcPct val="150000"/>
                </a:lnSpc>
              </a:pPr>
              <a:r>
                <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rPr>
                <a:t>可信度</a:t>
              </a:r>
              <a:r>
                <a:rPr lang="en-US" altLang="zh-CN" sz="1200" dirty="0">
                  <a:solidFill>
                    <a:schemeClr val="tx1">
                      <a:lumMod val="75000"/>
                      <a:lumOff val="25000"/>
                    </a:schemeClr>
                  </a:solidFill>
                  <a:latin typeface="Calibri Light" panose="020F0302020204030204" pitchFamily="34" charset="0"/>
                  <a:cs typeface="Calibri Light" panose="020F0302020204030204" pitchFamily="34" charset="0"/>
                </a:rPr>
                <a:t> </a:t>
              </a:r>
              <a:endParaRPr lang="en-US" altLang="zh-CN" sz="12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9" name="矩形 28"/>
            <p:cNvSpPr/>
            <p:nvPr>
              <p:custDataLst>
                <p:tags r:id="rId20"/>
              </p:custDataLst>
            </p:nvPr>
          </p:nvSpPr>
          <p:spPr>
            <a:xfrm>
              <a:off x="-519281" y="4676411"/>
              <a:ext cx="4128370" cy="1216958"/>
            </a:xfrm>
            <a:prstGeom prst="rect">
              <a:avLst/>
            </a:prstGeom>
          </p:spPr>
          <p:txBody>
            <a:bodyPr vert="horz" wrap="square">
              <a:spAutoFit/>
            </a:bodyPr>
            <a:lstStyle/>
            <a:p>
              <a:pPr algn="l">
                <a:lnSpc>
                  <a:spcPct val="150000"/>
                </a:lnSpc>
              </a:pP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两种反馈条件都被认为比基线更有说服力。这个结果是意料之中的，因为在</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有反馈条件下，</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CA </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询问参与者是否愿意通过提供论据来重新考虑他们的选择，而在</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无反馈条件下没有</a:t>
              </a: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30" name="矩形 29"/>
            <p:cNvSpPr/>
            <p:nvPr>
              <p:custDataLst>
                <p:tags r:id="rId21"/>
              </p:custDataLst>
            </p:nvPr>
          </p:nvSpPr>
          <p:spPr>
            <a:xfrm>
              <a:off x="2074085" y="4263326"/>
              <a:ext cx="1803994" cy="496531"/>
            </a:xfrm>
            <a:prstGeom prst="rect">
              <a:avLst/>
            </a:prstGeom>
          </p:spPr>
          <p:txBody>
            <a:bodyPr vert="horz" wrap="square">
              <a:spAutoFit/>
            </a:bodyPr>
            <a:lstStyle/>
            <a:p>
              <a:pPr algn="ctr">
                <a:lnSpc>
                  <a:spcPct val="150000"/>
                </a:lnSpc>
              </a:pPr>
              <a:r>
                <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rPr>
                <a:t>说服力</a:t>
              </a:r>
              <a:endPar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endParaRPr>
            </a:p>
          </p:txBody>
        </p:sp>
      </p:grpSp>
      <p:sp>
        <p:nvSpPr>
          <p:cNvPr id="2" name="矩形 1"/>
          <p:cNvSpPr/>
          <p:nvPr>
            <p:custDataLst>
              <p:tags r:id="rId22"/>
            </p:custDataLst>
          </p:nvPr>
        </p:nvSpPr>
        <p:spPr>
          <a:xfrm>
            <a:off x="4685346" y="5208522"/>
            <a:ext cx="1504214" cy="414020"/>
          </a:xfrm>
          <a:prstGeom prst="rect">
            <a:avLst/>
          </a:prstGeom>
        </p:spPr>
        <p:txBody>
          <a:bodyPr vert="horz" wrap="square">
            <a:spAutoFit/>
          </a:bodyPr>
          <a:p>
            <a:pPr algn="ctr">
              <a:lnSpc>
                <a:spcPct val="150000"/>
              </a:lnSpc>
            </a:pPr>
            <a:r>
              <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rPr>
              <a:t>更改选择</a:t>
            </a:r>
            <a:r>
              <a:rPr lang="en-US" altLang="zh-CN" sz="1400" dirty="0">
                <a:solidFill>
                  <a:schemeClr val="tx1">
                    <a:lumMod val="75000"/>
                    <a:lumOff val="25000"/>
                  </a:schemeClr>
                </a:solidFill>
                <a:latin typeface="Calibri Light" panose="020F0302020204030204" pitchFamily="34" charset="0"/>
                <a:cs typeface="Calibri Light" panose="020F0302020204030204" pitchFamily="34" charset="0"/>
              </a:rPr>
              <a:t> </a:t>
            </a:r>
            <a:endParaRPr lang="en-US" altLang="zh-CN" sz="14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4" name="矩形 3"/>
          <p:cNvSpPr/>
          <p:nvPr>
            <p:custDataLst>
              <p:tags r:id="rId23"/>
            </p:custDataLst>
          </p:nvPr>
        </p:nvSpPr>
        <p:spPr>
          <a:xfrm>
            <a:off x="2569845" y="5634355"/>
            <a:ext cx="4642485" cy="783590"/>
          </a:xfrm>
          <a:prstGeom prst="rect">
            <a:avLst/>
          </a:prstGeom>
        </p:spPr>
        <p:txBody>
          <a:bodyPr vert="horz" wrap="square">
            <a:spAutoFit/>
          </a:bodyPr>
          <a:p>
            <a:pPr>
              <a:lnSpc>
                <a:spcPct val="150000"/>
              </a:lnSpc>
            </a:pPr>
            <a:r>
              <a:rPr lang="zh-CN" altLang="en-US" sz="1000">
                <a:ea typeface="+mn-lt"/>
                <a:cs typeface="+mn-lt"/>
                <a:sym typeface="+mn-ea"/>
              </a:rPr>
              <a:t>在更改所选菜单选项时，我们没有发现两种反馈策略之间存在任何统计学上的显著差异。一个合理的解释是，在这两种情况下，</a:t>
            </a:r>
            <a:r>
              <a:rPr lang="en-US" altLang="zh-CN" sz="1000">
                <a:ea typeface="+mn-lt"/>
                <a:cs typeface="+mn-lt"/>
                <a:sym typeface="+mn-ea"/>
              </a:rPr>
              <a:t>CA </a:t>
            </a:r>
            <a:r>
              <a:rPr lang="zh-CN" altLang="en-US" sz="1000">
                <a:ea typeface="+mn-lt"/>
                <a:cs typeface="+mn-lt"/>
                <a:sym typeface="+mn-ea"/>
              </a:rPr>
              <a:t>都提供了关于菜单项营养价值的透明反馈，而没有试图</a:t>
            </a:r>
            <a:r>
              <a:rPr lang="zh-CN" altLang="en-US" sz="1000">
                <a:ea typeface="+mn-lt"/>
                <a:cs typeface="+mn-lt"/>
                <a:sym typeface="+mn-ea"/>
              </a:rPr>
              <a:t>纵容参与者。</a:t>
            </a: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mn-ea"/>
              </a:rPr>
              <a:t>研究结论</a:t>
            </a:r>
            <a:endParaRPr lang="zh-CN" altLang="en-US" sz="2400" spc="600" dirty="0">
              <a:solidFill>
                <a:schemeClr val="accent1"/>
              </a:solidFill>
              <a:latin typeface="方正仿宋_GB2312" panose="02000000000000000000" charset="-122"/>
              <a:ea typeface="方正仿宋_GB2312" panose="02000000000000000000" charset="-122"/>
              <a:sym typeface="+mn-ea"/>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mn-ea"/>
              </a:rPr>
              <a:t>1.6</a:t>
            </a:r>
            <a:endParaRPr lang="en-US" altLang="zh-CN" sz="3200" dirty="0">
              <a:solidFill>
                <a:schemeClr val="accent1"/>
              </a:solidFill>
              <a:latin typeface="思源宋体 CN" panose="02020700000000000000" pitchFamily="18" charset="-122"/>
              <a:ea typeface="思源宋体 CN" panose="02020700000000000000" pitchFamily="18" charset="-122"/>
            </a:endParaRPr>
          </a:p>
        </p:txBody>
      </p:sp>
      <p:grpSp>
        <p:nvGrpSpPr>
          <p:cNvPr id="7" name="组合 6"/>
          <p:cNvGrpSpPr/>
          <p:nvPr/>
        </p:nvGrpSpPr>
        <p:grpSpPr>
          <a:xfrm>
            <a:off x="1961515" y="2176780"/>
            <a:ext cx="7958398" cy="3111500"/>
            <a:chOff x="662131" y="2532834"/>
            <a:chExt cx="9473161" cy="3642003"/>
          </a:xfrm>
        </p:grpSpPr>
        <p:sp>
          <p:nvSpPr>
            <p:cNvPr id="8" name="Oval 14"/>
            <p:cNvSpPr/>
            <p:nvPr/>
          </p:nvSpPr>
          <p:spPr>
            <a:xfrm>
              <a:off x="6133766" y="5325524"/>
              <a:ext cx="401392" cy="4013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Calibri Light" panose="020F0302020204030204" pitchFamily="34" charset="0"/>
                <a:cs typeface="Calibri Light" panose="020F0302020204030204" pitchFamily="34" charset="0"/>
              </a:endParaRPr>
            </a:p>
          </p:txBody>
        </p:sp>
        <p:sp>
          <p:nvSpPr>
            <p:cNvPr id="15" name="Oval 15"/>
            <p:cNvSpPr/>
            <p:nvPr/>
          </p:nvSpPr>
          <p:spPr>
            <a:xfrm>
              <a:off x="7302166" y="5325524"/>
              <a:ext cx="401392" cy="4013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Calibri Light" panose="020F0302020204030204" pitchFamily="34" charset="0"/>
                <a:cs typeface="Calibri Light" panose="020F0302020204030204" pitchFamily="34" charset="0"/>
              </a:endParaRPr>
            </a:p>
          </p:txBody>
        </p:sp>
        <p:sp>
          <p:nvSpPr>
            <p:cNvPr id="18" name="Oval 16"/>
            <p:cNvSpPr/>
            <p:nvPr/>
          </p:nvSpPr>
          <p:spPr>
            <a:xfrm>
              <a:off x="8470566" y="5325524"/>
              <a:ext cx="401392" cy="4013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Calibri Light" panose="020F0302020204030204" pitchFamily="34" charset="0"/>
                <a:cs typeface="Calibri Light" panose="020F0302020204030204" pitchFamily="34" charset="0"/>
              </a:endParaRPr>
            </a:p>
          </p:txBody>
        </p:sp>
        <p:sp>
          <p:nvSpPr>
            <p:cNvPr id="22" name="Oval 17"/>
            <p:cNvSpPr/>
            <p:nvPr/>
          </p:nvSpPr>
          <p:spPr>
            <a:xfrm>
              <a:off x="9638966" y="5325524"/>
              <a:ext cx="401392" cy="4013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Calibri Light" panose="020F0302020204030204" pitchFamily="34" charset="0"/>
                <a:cs typeface="Calibri Light" panose="020F0302020204030204" pitchFamily="34" charset="0"/>
              </a:endParaRPr>
            </a:p>
          </p:txBody>
        </p:sp>
        <p:grpSp>
          <p:nvGrpSpPr>
            <p:cNvPr id="25" name="组合 24"/>
            <p:cNvGrpSpPr/>
            <p:nvPr/>
          </p:nvGrpSpPr>
          <p:grpSpPr>
            <a:xfrm>
              <a:off x="662131" y="2532834"/>
              <a:ext cx="3642003" cy="3642003"/>
              <a:chOff x="157841" y="1879600"/>
              <a:chExt cx="3251200" cy="3251200"/>
            </a:xfrm>
          </p:grpSpPr>
          <p:sp>
            <p:nvSpPr>
              <p:cNvPr id="29" name="Teardrop 28"/>
              <p:cNvSpPr/>
              <p:nvPr/>
            </p:nvSpPr>
            <p:spPr>
              <a:xfrm>
                <a:off x="157841" y="1879600"/>
                <a:ext cx="3251200" cy="325120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atin typeface="Calibri Light" panose="020F0302020204030204" pitchFamily="34" charset="0"/>
                  <a:cs typeface="Calibri Light" panose="020F0302020204030204" pitchFamily="34" charset="0"/>
                </a:endParaRPr>
              </a:p>
            </p:txBody>
          </p:sp>
          <p:sp>
            <p:nvSpPr>
              <p:cNvPr id="30" name="Teardrop 28"/>
              <p:cNvSpPr/>
              <p:nvPr/>
            </p:nvSpPr>
            <p:spPr>
              <a:xfrm>
                <a:off x="330918" y="1879600"/>
                <a:ext cx="3077070" cy="307707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atin typeface="Calibri Light" panose="020F0302020204030204" pitchFamily="34" charset="0"/>
                  <a:cs typeface="Calibri Light" panose="020F0302020204030204" pitchFamily="34" charset="0"/>
                </a:endParaRPr>
              </a:p>
            </p:txBody>
          </p:sp>
        </p:grpSp>
        <p:sp>
          <p:nvSpPr>
            <p:cNvPr id="26" name="矩形 25"/>
            <p:cNvSpPr/>
            <p:nvPr/>
          </p:nvSpPr>
          <p:spPr>
            <a:xfrm>
              <a:off x="5201586" y="2988763"/>
              <a:ext cx="4933706" cy="1728093"/>
            </a:xfrm>
            <a:prstGeom prst="rect">
              <a:avLst/>
            </a:prstGeom>
          </p:spPr>
          <p:txBody>
            <a:bodyPr vert="horz" wrap="square">
              <a:spAutoFit/>
            </a:bodyPr>
            <a:lstStyle/>
            <a:p>
              <a:pPr algn="l">
                <a:lnSpc>
                  <a:spcPct val="150000"/>
                </a:lnSpc>
              </a:pP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我们调查了</a:t>
              </a:r>
              <a:r>
                <a:rPr lang="en-US" altLang="zh-CN" sz="1000" dirty="0">
                  <a:solidFill>
                    <a:schemeClr val="tx1">
                      <a:lumMod val="75000"/>
                      <a:lumOff val="25000"/>
                    </a:schemeClr>
                  </a:solidFill>
                  <a:latin typeface="Calibri Light" panose="020F0302020204030204" pitchFamily="34" charset="0"/>
                  <a:cs typeface="Calibri Light" panose="020F0302020204030204" pitchFamily="34" charset="0"/>
                </a:rPr>
                <a:t> CA </a:t>
              </a: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的主动反馈干预如何影响其感知的可信度、说服力和适当性，并探讨了它对决策任务中的反思和选择的影响。我们发现，主动反馈策略被认为不如无反馈合适。虽然人们通常认为主动反馈不如请求反馈合适，但它导致了同样频繁的重新倾听行为，并有效地减慢了决策过程。我们对在支持决策任务中提供反馈的影响的调查是相关的，因为</a:t>
              </a:r>
              <a:r>
                <a:rPr lang="en-US" altLang="zh-CN" sz="1000" dirty="0">
                  <a:solidFill>
                    <a:schemeClr val="tx1">
                      <a:lumMod val="75000"/>
                      <a:lumOff val="25000"/>
                    </a:schemeClr>
                  </a:solidFill>
                  <a:latin typeface="Calibri Light" panose="020F0302020204030204" pitchFamily="34" charset="0"/>
                  <a:cs typeface="Calibri Light" panose="020F0302020204030204" pitchFamily="34" charset="0"/>
                </a:rPr>
                <a:t> CA </a:t>
              </a: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开始表现出更主动的能力，因此有可能影响甚至改变用户的行为。</a:t>
              </a:r>
              <a:endPar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endParaRPr>
            </a:p>
          </p:txBody>
        </p:sp>
        <p:cxnSp>
          <p:nvCxnSpPr>
            <p:cNvPr id="28" name="直接连接符 27"/>
            <p:cNvCxnSpPr/>
            <p:nvPr/>
          </p:nvCxnSpPr>
          <p:spPr>
            <a:xfrm>
              <a:off x="6001059" y="2707005"/>
              <a:ext cx="1356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未来方向</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1.7</a:t>
            </a:r>
            <a:endPar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grpSp>
        <p:nvGrpSpPr>
          <p:cNvPr id="7" name="组合 6"/>
          <p:cNvGrpSpPr/>
          <p:nvPr>
            <p:custDataLst>
              <p:tags r:id="rId1"/>
            </p:custDataLst>
          </p:nvPr>
        </p:nvGrpSpPr>
        <p:grpSpPr>
          <a:xfrm>
            <a:off x="2160905" y="1664335"/>
            <a:ext cx="7579360" cy="3740649"/>
            <a:chOff x="1150848" y="2618447"/>
            <a:chExt cx="9238405" cy="4365367"/>
          </a:xfrm>
        </p:grpSpPr>
        <p:grpSp>
          <p:nvGrpSpPr>
            <p:cNvPr id="8" name="Group 58"/>
            <p:cNvGrpSpPr/>
            <p:nvPr/>
          </p:nvGrpSpPr>
          <p:grpSpPr>
            <a:xfrm>
              <a:off x="1150848" y="2618448"/>
              <a:ext cx="2539334" cy="1370578"/>
              <a:chOff x="1008660" y="2173025"/>
              <a:chExt cx="2941215" cy="1587488"/>
            </a:xfrm>
            <a:solidFill>
              <a:schemeClr val="accent1"/>
            </a:solidFill>
          </p:grpSpPr>
          <p:sp>
            <p:nvSpPr>
              <p:cNvPr id="38" name="Freeform 5"/>
              <p:cNvSpPr/>
              <p:nvPr>
                <p:custDataLst>
                  <p:tags r:id="rId2"/>
                </p:custDataLst>
              </p:nvPr>
            </p:nvSpPr>
            <p:spPr bwMode="auto">
              <a:xfrm>
                <a:off x="1008660" y="2173025"/>
                <a:ext cx="2941215" cy="1432931"/>
              </a:xfrm>
              <a:custGeom>
                <a:avLst/>
                <a:gdLst>
                  <a:gd name="T0" fmla="*/ 116 w 4473"/>
                  <a:gd name="T1" fmla="*/ 2186 h 2186"/>
                  <a:gd name="T2" fmla="*/ 737 w 4473"/>
                  <a:gd name="T3" fmla="*/ 737 h 2186"/>
                  <a:gd name="T4" fmla="*/ 2237 w 4473"/>
                  <a:gd name="T5" fmla="*/ 116 h 2186"/>
                  <a:gd name="T6" fmla="*/ 3737 w 4473"/>
                  <a:gd name="T7" fmla="*/ 737 h 2186"/>
                  <a:gd name="T8" fmla="*/ 4357 w 4473"/>
                  <a:gd name="T9" fmla="*/ 2186 h 2186"/>
                  <a:gd name="T10" fmla="*/ 4473 w 4473"/>
                  <a:gd name="T11" fmla="*/ 2186 h 2186"/>
                  <a:gd name="T12" fmla="*/ 3819 w 4473"/>
                  <a:gd name="T13" fmla="*/ 656 h 2186"/>
                  <a:gd name="T14" fmla="*/ 2237 w 4473"/>
                  <a:gd name="T15" fmla="*/ 0 h 2186"/>
                  <a:gd name="T16" fmla="*/ 655 w 4473"/>
                  <a:gd name="T17" fmla="*/ 656 h 2186"/>
                  <a:gd name="T18" fmla="*/ 0 w 4473"/>
                  <a:gd name="T19" fmla="*/ 2186 h 2186"/>
                  <a:gd name="T20" fmla="*/ 116 w 4473"/>
                  <a:gd name="T21" fmla="*/ 2186 h 2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73" h="2186">
                    <a:moveTo>
                      <a:pt x="116" y="2186"/>
                    </a:moveTo>
                    <a:cubicBezTo>
                      <a:pt x="129" y="1639"/>
                      <a:pt x="348" y="1126"/>
                      <a:pt x="737" y="737"/>
                    </a:cubicBezTo>
                    <a:cubicBezTo>
                      <a:pt x="1137" y="337"/>
                      <a:pt x="1670" y="116"/>
                      <a:pt x="2237" y="116"/>
                    </a:cubicBezTo>
                    <a:cubicBezTo>
                      <a:pt x="2803" y="116"/>
                      <a:pt x="3336" y="337"/>
                      <a:pt x="3737" y="737"/>
                    </a:cubicBezTo>
                    <a:cubicBezTo>
                      <a:pt x="4125" y="1126"/>
                      <a:pt x="4345" y="1639"/>
                      <a:pt x="4357" y="2186"/>
                    </a:cubicBezTo>
                    <a:cubicBezTo>
                      <a:pt x="4473" y="2186"/>
                      <a:pt x="4473" y="2186"/>
                      <a:pt x="4473" y="2186"/>
                    </a:cubicBezTo>
                    <a:cubicBezTo>
                      <a:pt x="4460" y="1608"/>
                      <a:pt x="4229" y="1066"/>
                      <a:pt x="3819" y="656"/>
                    </a:cubicBezTo>
                    <a:cubicBezTo>
                      <a:pt x="3396" y="233"/>
                      <a:pt x="2834" y="0"/>
                      <a:pt x="2237" y="0"/>
                    </a:cubicBezTo>
                    <a:cubicBezTo>
                      <a:pt x="1639" y="0"/>
                      <a:pt x="1077" y="233"/>
                      <a:pt x="655" y="656"/>
                    </a:cubicBezTo>
                    <a:cubicBezTo>
                      <a:pt x="245" y="1066"/>
                      <a:pt x="13" y="1608"/>
                      <a:pt x="0" y="2186"/>
                    </a:cubicBezTo>
                    <a:lnTo>
                      <a:pt x="116" y="2186"/>
                    </a:lnTo>
                    <a:close/>
                  </a:path>
                </a:pathLst>
              </a:custGeom>
              <a:grpFill/>
              <a:ln>
                <a:noFill/>
              </a:ln>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39" name="Freeform 6"/>
              <p:cNvSpPr>
                <a:spLocks noEditPoints="1"/>
              </p:cNvSpPr>
              <p:nvPr>
                <p:custDataLst>
                  <p:tags r:id="rId3"/>
                </p:custDataLst>
              </p:nvPr>
            </p:nvSpPr>
            <p:spPr bwMode="auto">
              <a:xfrm>
                <a:off x="1165140" y="2330274"/>
                <a:ext cx="2628639" cy="1199171"/>
              </a:xfrm>
              <a:custGeom>
                <a:avLst/>
                <a:gdLst>
                  <a:gd name="T0" fmla="*/ 3390 w 6837"/>
                  <a:gd name="T1" fmla="*/ 0 h 3119"/>
                  <a:gd name="T2" fmla="*/ 6406 w 6837"/>
                  <a:gd name="T3" fmla="*/ 1736 h 3119"/>
                  <a:gd name="T4" fmla="*/ 5878 w 6837"/>
                  <a:gd name="T5" fmla="*/ 2039 h 3119"/>
                  <a:gd name="T6" fmla="*/ 5112 w 6837"/>
                  <a:gd name="T7" fmla="*/ 445 h 3119"/>
                  <a:gd name="T8" fmla="*/ 5160 w 6837"/>
                  <a:gd name="T9" fmla="*/ 472 h 3119"/>
                  <a:gd name="T10" fmla="*/ 431 w 6837"/>
                  <a:gd name="T11" fmla="*/ 1736 h 3119"/>
                  <a:gd name="T12" fmla="*/ 2030 w 6837"/>
                  <a:gd name="T13" fmla="*/ 972 h 3119"/>
                  <a:gd name="T14" fmla="*/ 1982 w 6837"/>
                  <a:gd name="T15" fmla="*/ 999 h 3119"/>
                  <a:gd name="T16" fmla="*/ 3087 w 6837"/>
                  <a:gd name="T17" fmla="*/ 15 h 3119"/>
                  <a:gd name="T18" fmla="*/ 3111 w 6837"/>
                  <a:gd name="T19" fmla="*/ 247 h 3119"/>
                  <a:gd name="T20" fmla="*/ 2676 w 6837"/>
                  <a:gd name="T21" fmla="*/ 80 h 3119"/>
                  <a:gd name="T22" fmla="*/ 2456 w 6837"/>
                  <a:gd name="T23" fmla="*/ 380 h 3119"/>
                  <a:gd name="T24" fmla="*/ 2403 w 6837"/>
                  <a:gd name="T25" fmla="*/ 397 h 3119"/>
                  <a:gd name="T26" fmla="*/ 2047 w 6837"/>
                  <a:gd name="T27" fmla="*/ 285 h 3119"/>
                  <a:gd name="T28" fmla="*/ 2141 w 6837"/>
                  <a:gd name="T29" fmla="*/ 498 h 3119"/>
                  <a:gd name="T30" fmla="*/ 3725 w 6837"/>
                  <a:gd name="T31" fmla="*/ 247 h 3119"/>
                  <a:gd name="T32" fmla="*/ 4159 w 6837"/>
                  <a:gd name="T33" fmla="*/ 80 h 3119"/>
                  <a:gd name="T34" fmla="*/ 4111 w 6837"/>
                  <a:gd name="T35" fmla="*/ 309 h 3119"/>
                  <a:gd name="T36" fmla="*/ 4453 w 6837"/>
                  <a:gd name="T37" fmla="*/ 159 h 3119"/>
                  <a:gd name="T38" fmla="*/ 4506 w 6837"/>
                  <a:gd name="T39" fmla="*/ 176 h 3119"/>
                  <a:gd name="T40" fmla="*/ 4694 w 6837"/>
                  <a:gd name="T41" fmla="*/ 498 h 3119"/>
                  <a:gd name="T42" fmla="*/ 6837 w 6837"/>
                  <a:gd name="T43" fmla="*/ 3093 h 3119"/>
                  <a:gd name="T44" fmla="*/ 6605 w 6837"/>
                  <a:gd name="T45" fmla="*/ 3119 h 3119"/>
                  <a:gd name="T46" fmla="*/ 6772 w 6837"/>
                  <a:gd name="T47" fmla="*/ 2686 h 3119"/>
                  <a:gd name="T48" fmla="*/ 6782 w 6837"/>
                  <a:gd name="T49" fmla="*/ 2740 h 3119"/>
                  <a:gd name="T50" fmla="*/ 6454 w 6837"/>
                  <a:gd name="T51" fmla="*/ 2411 h 3119"/>
                  <a:gd name="T52" fmla="*/ 6567 w 6837"/>
                  <a:gd name="T53" fmla="*/ 2056 h 3119"/>
                  <a:gd name="T54" fmla="*/ 6353 w 6837"/>
                  <a:gd name="T55" fmla="*/ 2152 h 3119"/>
                  <a:gd name="T56" fmla="*/ 1450 w 6837"/>
                  <a:gd name="T57" fmla="*/ 619 h 3119"/>
                  <a:gd name="T58" fmla="*/ 1585 w 6837"/>
                  <a:gd name="T59" fmla="*/ 808 h 3119"/>
                  <a:gd name="T60" fmla="*/ 1125 w 6837"/>
                  <a:gd name="T61" fmla="*/ 877 h 3119"/>
                  <a:gd name="T62" fmla="*/ 1079 w 6837"/>
                  <a:gd name="T63" fmla="*/ 1245 h 3119"/>
                  <a:gd name="T64" fmla="*/ 1041 w 6837"/>
                  <a:gd name="T65" fmla="*/ 1286 h 3119"/>
                  <a:gd name="T66" fmla="*/ 677 w 6837"/>
                  <a:gd name="T67" fmla="*/ 1362 h 3119"/>
                  <a:gd name="T68" fmla="*/ 864 w 6837"/>
                  <a:gd name="T69" fmla="*/ 1501 h 3119"/>
                  <a:gd name="T70" fmla="*/ 6009 w 6837"/>
                  <a:gd name="T71" fmla="*/ 1552 h 3119"/>
                  <a:gd name="T72" fmla="*/ 6011 w 6837"/>
                  <a:gd name="T73" fmla="*/ 1178 h 3119"/>
                  <a:gd name="T74" fmla="*/ 5835 w 6837"/>
                  <a:gd name="T75" fmla="*/ 1333 h 3119"/>
                  <a:gd name="T76" fmla="*/ 5720 w 6837"/>
                  <a:gd name="T77" fmla="*/ 883 h 3119"/>
                  <a:gd name="T78" fmla="*/ 5762 w 6837"/>
                  <a:gd name="T79" fmla="*/ 921 h 3119"/>
                  <a:gd name="T80" fmla="*/ 5301 w 6837"/>
                  <a:gd name="T81" fmla="*/ 844 h 3119"/>
                  <a:gd name="T82" fmla="*/ 238 w 6837"/>
                  <a:gd name="T83" fmla="*/ 3062 h 3119"/>
                  <a:gd name="T84" fmla="*/ 233 w 6837"/>
                  <a:gd name="T85" fmla="*/ 3119 h 3119"/>
                  <a:gd name="T86" fmla="*/ 65 w 6837"/>
                  <a:gd name="T87" fmla="*/ 2686 h 3119"/>
                  <a:gd name="T88" fmla="*/ 292 w 6837"/>
                  <a:gd name="T89" fmla="*/ 2733 h 3119"/>
                  <a:gd name="T90" fmla="*/ 144 w 6837"/>
                  <a:gd name="T91" fmla="*/ 2392 h 3119"/>
                  <a:gd name="T92" fmla="*/ 506 w 6837"/>
                  <a:gd name="T93" fmla="*/ 2101 h 3119"/>
                  <a:gd name="T94" fmla="*/ 482 w 6837"/>
                  <a:gd name="T95" fmla="*/ 2152 h 3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37" h="3119">
                    <a:moveTo>
                      <a:pt x="3446" y="609"/>
                    </a:moveTo>
                    <a:lnTo>
                      <a:pt x="3390" y="609"/>
                    </a:lnTo>
                    <a:lnTo>
                      <a:pt x="3390" y="0"/>
                    </a:lnTo>
                    <a:lnTo>
                      <a:pt x="3446" y="0"/>
                    </a:lnTo>
                    <a:lnTo>
                      <a:pt x="3446" y="609"/>
                    </a:lnTo>
                    <a:close/>
                    <a:moveTo>
                      <a:pt x="6406" y="1736"/>
                    </a:moveTo>
                    <a:lnTo>
                      <a:pt x="6379" y="1688"/>
                    </a:lnTo>
                    <a:lnTo>
                      <a:pt x="5850" y="1992"/>
                    </a:lnTo>
                    <a:lnTo>
                      <a:pt x="5878" y="2039"/>
                    </a:lnTo>
                    <a:lnTo>
                      <a:pt x="6406" y="1736"/>
                    </a:lnTo>
                    <a:close/>
                    <a:moveTo>
                      <a:pt x="5160" y="472"/>
                    </a:moveTo>
                    <a:lnTo>
                      <a:pt x="5112" y="445"/>
                    </a:lnTo>
                    <a:lnTo>
                      <a:pt x="4807" y="972"/>
                    </a:lnTo>
                    <a:lnTo>
                      <a:pt x="4855" y="999"/>
                    </a:lnTo>
                    <a:lnTo>
                      <a:pt x="5160" y="472"/>
                    </a:lnTo>
                    <a:close/>
                    <a:moveTo>
                      <a:pt x="987" y="1992"/>
                    </a:moveTo>
                    <a:lnTo>
                      <a:pt x="458" y="1688"/>
                    </a:lnTo>
                    <a:lnTo>
                      <a:pt x="431" y="1736"/>
                    </a:lnTo>
                    <a:lnTo>
                      <a:pt x="958" y="2039"/>
                    </a:lnTo>
                    <a:lnTo>
                      <a:pt x="987" y="1992"/>
                    </a:lnTo>
                    <a:close/>
                    <a:moveTo>
                      <a:pt x="2030" y="972"/>
                    </a:moveTo>
                    <a:lnTo>
                      <a:pt x="1726" y="445"/>
                    </a:lnTo>
                    <a:lnTo>
                      <a:pt x="1678" y="472"/>
                    </a:lnTo>
                    <a:lnTo>
                      <a:pt x="1982" y="999"/>
                    </a:lnTo>
                    <a:lnTo>
                      <a:pt x="2030" y="972"/>
                    </a:lnTo>
                    <a:close/>
                    <a:moveTo>
                      <a:pt x="3111" y="247"/>
                    </a:moveTo>
                    <a:lnTo>
                      <a:pt x="3087" y="15"/>
                    </a:lnTo>
                    <a:lnTo>
                      <a:pt x="3032" y="22"/>
                    </a:lnTo>
                    <a:lnTo>
                      <a:pt x="3056" y="254"/>
                    </a:lnTo>
                    <a:lnTo>
                      <a:pt x="3111" y="247"/>
                    </a:lnTo>
                    <a:close/>
                    <a:moveTo>
                      <a:pt x="2781" y="297"/>
                    </a:moveTo>
                    <a:lnTo>
                      <a:pt x="2731" y="70"/>
                    </a:lnTo>
                    <a:lnTo>
                      <a:pt x="2676" y="80"/>
                    </a:lnTo>
                    <a:lnTo>
                      <a:pt x="2726" y="309"/>
                    </a:lnTo>
                    <a:lnTo>
                      <a:pt x="2781" y="297"/>
                    </a:lnTo>
                    <a:close/>
                    <a:moveTo>
                      <a:pt x="2456" y="380"/>
                    </a:moveTo>
                    <a:lnTo>
                      <a:pt x="2384" y="159"/>
                    </a:lnTo>
                    <a:lnTo>
                      <a:pt x="2331" y="176"/>
                    </a:lnTo>
                    <a:lnTo>
                      <a:pt x="2403" y="397"/>
                    </a:lnTo>
                    <a:lnTo>
                      <a:pt x="2456" y="380"/>
                    </a:lnTo>
                    <a:close/>
                    <a:moveTo>
                      <a:pt x="2141" y="498"/>
                    </a:moveTo>
                    <a:lnTo>
                      <a:pt x="2047" y="285"/>
                    </a:lnTo>
                    <a:lnTo>
                      <a:pt x="1996" y="307"/>
                    </a:lnTo>
                    <a:lnTo>
                      <a:pt x="2092" y="520"/>
                    </a:lnTo>
                    <a:lnTo>
                      <a:pt x="2141" y="498"/>
                    </a:lnTo>
                    <a:close/>
                    <a:moveTo>
                      <a:pt x="3805" y="22"/>
                    </a:moveTo>
                    <a:lnTo>
                      <a:pt x="3749" y="15"/>
                    </a:lnTo>
                    <a:lnTo>
                      <a:pt x="3725" y="247"/>
                    </a:lnTo>
                    <a:lnTo>
                      <a:pt x="3781" y="254"/>
                    </a:lnTo>
                    <a:lnTo>
                      <a:pt x="3805" y="22"/>
                    </a:lnTo>
                    <a:close/>
                    <a:moveTo>
                      <a:pt x="4159" y="80"/>
                    </a:moveTo>
                    <a:lnTo>
                      <a:pt x="4104" y="70"/>
                    </a:lnTo>
                    <a:lnTo>
                      <a:pt x="4056" y="297"/>
                    </a:lnTo>
                    <a:lnTo>
                      <a:pt x="4111" y="309"/>
                    </a:lnTo>
                    <a:lnTo>
                      <a:pt x="4159" y="80"/>
                    </a:lnTo>
                    <a:close/>
                    <a:moveTo>
                      <a:pt x="4506" y="176"/>
                    </a:moveTo>
                    <a:lnTo>
                      <a:pt x="4453" y="159"/>
                    </a:lnTo>
                    <a:lnTo>
                      <a:pt x="4381" y="380"/>
                    </a:lnTo>
                    <a:lnTo>
                      <a:pt x="4434" y="397"/>
                    </a:lnTo>
                    <a:lnTo>
                      <a:pt x="4506" y="176"/>
                    </a:lnTo>
                    <a:close/>
                    <a:moveTo>
                      <a:pt x="4840" y="307"/>
                    </a:moveTo>
                    <a:lnTo>
                      <a:pt x="4790" y="285"/>
                    </a:lnTo>
                    <a:lnTo>
                      <a:pt x="4694" y="498"/>
                    </a:lnTo>
                    <a:lnTo>
                      <a:pt x="4746" y="520"/>
                    </a:lnTo>
                    <a:lnTo>
                      <a:pt x="4840" y="307"/>
                    </a:lnTo>
                    <a:close/>
                    <a:moveTo>
                      <a:pt x="6837" y="3093"/>
                    </a:moveTo>
                    <a:lnTo>
                      <a:pt x="6830" y="3038"/>
                    </a:lnTo>
                    <a:lnTo>
                      <a:pt x="6598" y="3062"/>
                    </a:lnTo>
                    <a:lnTo>
                      <a:pt x="6605" y="3119"/>
                    </a:lnTo>
                    <a:lnTo>
                      <a:pt x="6837" y="3093"/>
                    </a:lnTo>
                    <a:close/>
                    <a:moveTo>
                      <a:pt x="6782" y="2740"/>
                    </a:moveTo>
                    <a:lnTo>
                      <a:pt x="6772" y="2686"/>
                    </a:lnTo>
                    <a:lnTo>
                      <a:pt x="6543" y="2733"/>
                    </a:lnTo>
                    <a:lnTo>
                      <a:pt x="6555" y="2788"/>
                    </a:lnTo>
                    <a:lnTo>
                      <a:pt x="6782" y="2740"/>
                    </a:lnTo>
                    <a:close/>
                    <a:moveTo>
                      <a:pt x="6694" y="2392"/>
                    </a:moveTo>
                    <a:lnTo>
                      <a:pt x="6676" y="2339"/>
                    </a:lnTo>
                    <a:lnTo>
                      <a:pt x="6454" y="2411"/>
                    </a:lnTo>
                    <a:lnTo>
                      <a:pt x="6471" y="2464"/>
                    </a:lnTo>
                    <a:lnTo>
                      <a:pt x="6694" y="2392"/>
                    </a:lnTo>
                    <a:close/>
                    <a:moveTo>
                      <a:pt x="6567" y="2056"/>
                    </a:moveTo>
                    <a:lnTo>
                      <a:pt x="6545" y="2007"/>
                    </a:lnTo>
                    <a:lnTo>
                      <a:pt x="6331" y="2101"/>
                    </a:lnTo>
                    <a:lnTo>
                      <a:pt x="6353" y="2152"/>
                    </a:lnTo>
                    <a:lnTo>
                      <a:pt x="6567" y="2056"/>
                    </a:lnTo>
                    <a:close/>
                    <a:moveTo>
                      <a:pt x="1585" y="808"/>
                    </a:moveTo>
                    <a:lnTo>
                      <a:pt x="1450" y="619"/>
                    </a:lnTo>
                    <a:lnTo>
                      <a:pt x="1404" y="651"/>
                    </a:lnTo>
                    <a:lnTo>
                      <a:pt x="1539" y="841"/>
                    </a:lnTo>
                    <a:lnTo>
                      <a:pt x="1585" y="808"/>
                    </a:lnTo>
                    <a:close/>
                    <a:moveTo>
                      <a:pt x="1320" y="1013"/>
                    </a:moveTo>
                    <a:lnTo>
                      <a:pt x="1166" y="839"/>
                    </a:lnTo>
                    <a:lnTo>
                      <a:pt x="1125" y="877"/>
                    </a:lnTo>
                    <a:lnTo>
                      <a:pt x="1279" y="1050"/>
                    </a:lnTo>
                    <a:lnTo>
                      <a:pt x="1320" y="1013"/>
                    </a:lnTo>
                    <a:close/>
                    <a:moveTo>
                      <a:pt x="1079" y="1245"/>
                    </a:moveTo>
                    <a:lnTo>
                      <a:pt x="908" y="1088"/>
                    </a:lnTo>
                    <a:lnTo>
                      <a:pt x="870" y="1129"/>
                    </a:lnTo>
                    <a:lnTo>
                      <a:pt x="1041" y="1286"/>
                    </a:lnTo>
                    <a:lnTo>
                      <a:pt x="1079" y="1245"/>
                    </a:lnTo>
                    <a:close/>
                    <a:moveTo>
                      <a:pt x="864" y="1501"/>
                    </a:moveTo>
                    <a:lnTo>
                      <a:pt x="677" y="1362"/>
                    </a:lnTo>
                    <a:lnTo>
                      <a:pt x="643" y="1407"/>
                    </a:lnTo>
                    <a:lnTo>
                      <a:pt x="831" y="1547"/>
                    </a:lnTo>
                    <a:lnTo>
                      <a:pt x="864" y="1501"/>
                    </a:lnTo>
                    <a:close/>
                    <a:moveTo>
                      <a:pt x="6232" y="1461"/>
                    </a:moveTo>
                    <a:lnTo>
                      <a:pt x="6199" y="1415"/>
                    </a:lnTo>
                    <a:lnTo>
                      <a:pt x="6009" y="1552"/>
                    </a:lnTo>
                    <a:lnTo>
                      <a:pt x="6042" y="1596"/>
                    </a:lnTo>
                    <a:lnTo>
                      <a:pt x="6232" y="1461"/>
                    </a:lnTo>
                    <a:close/>
                    <a:moveTo>
                      <a:pt x="6011" y="1178"/>
                    </a:moveTo>
                    <a:lnTo>
                      <a:pt x="5974" y="1137"/>
                    </a:lnTo>
                    <a:lnTo>
                      <a:pt x="5799" y="1291"/>
                    </a:lnTo>
                    <a:lnTo>
                      <a:pt x="5835" y="1333"/>
                    </a:lnTo>
                    <a:lnTo>
                      <a:pt x="6011" y="1178"/>
                    </a:lnTo>
                    <a:close/>
                    <a:moveTo>
                      <a:pt x="5762" y="921"/>
                    </a:moveTo>
                    <a:lnTo>
                      <a:pt x="5720" y="883"/>
                    </a:lnTo>
                    <a:lnTo>
                      <a:pt x="5563" y="1056"/>
                    </a:lnTo>
                    <a:lnTo>
                      <a:pt x="5602" y="1093"/>
                    </a:lnTo>
                    <a:lnTo>
                      <a:pt x="5762" y="921"/>
                    </a:lnTo>
                    <a:close/>
                    <a:moveTo>
                      <a:pt x="5486" y="691"/>
                    </a:moveTo>
                    <a:lnTo>
                      <a:pt x="5442" y="658"/>
                    </a:lnTo>
                    <a:lnTo>
                      <a:pt x="5301" y="844"/>
                    </a:lnTo>
                    <a:lnTo>
                      <a:pt x="5348" y="878"/>
                    </a:lnTo>
                    <a:lnTo>
                      <a:pt x="5486" y="691"/>
                    </a:lnTo>
                    <a:close/>
                    <a:moveTo>
                      <a:pt x="238" y="3062"/>
                    </a:moveTo>
                    <a:lnTo>
                      <a:pt x="5" y="3038"/>
                    </a:lnTo>
                    <a:lnTo>
                      <a:pt x="0" y="3093"/>
                    </a:lnTo>
                    <a:lnTo>
                      <a:pt x="233" y="3119"/>
                    </a:lnTo>
                    <a:lnTo>
                      <a:pt x="238" y="3062"/>
                    </a:lnTo>
                    <a:close/>
                    <a:moveTo>
                      <a:pt x="292" y="2733"/>
                    </a:moveTo>
                    <a:lnTo>
                      <a:pt x="65" y="2686"/>
                    </a:lnTo>
                    <a:lnTo>
                      <a:pt x="53" y="2740"/>
                    </a:lnTo>
                    <a:lnTo>
                      <a:pt x="282" y="2788"/>
                    </a:lnTo>
                    <a:lnTo>
                      <a:pt x="292" y="2733"/>
                    </a:lnTo>
                    <a:close/>
                    <a:moveTo>
                      <a:pt x="383" y="2411"/>
                    </a:moveTo>
                    <a:lnTo>
                      <a:pt x="161" y="2339"/>
                    </a:lnTo>
                    <a:lnTo>
                      <a:pt x="144" y="2392"/>
                    </a:lnTo>
                    <a:lnTo>
                      <a:pt x="366" y="2464"/>
                    </a:lnTo>
                    <a:lnTo>
                      <a:pt x="383" y="2411"/>
                    </a:lnTo>
                    <a:close/>
                    <a:moveTo>
                      <a:pt x="506" y="2101"/>
                    </a:moveTo>
                    <a:lnTo>
                      <a:pt x="292" y="2007"/>
                    </a:lnTo>
                    <a:lnTo>
                      <a:pt x="270" y="2056"/>
                    </a:lnTo>
                    <a:lnTo>
                      <a:pt x="482" y="2152"/>
                    </a:lnTo>
                    <a:lnTo>
                      <a:pt x="506" y="2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40" name="Freeform 13"/>
              <p:cNvSpPr>
                <a:spLocks noEditPoints="1"/>
              </p:cNvSpPr>
              <p:nvPr>
                <p:custDataLst>
                  <p:tags r:id="rId4"/>
                </p:custDataLst>
              </p:nvPr>
            </p:nvSpPr>
            <p:spPr bwMode="auto">
              <a:xfrm>
                <a:off x="2394684" y="3484845"/>
                <a:ext cx="188777" cy="188007"/>
              </a:xfrm>
              <a:custGeom>
                <a:avLst/>
                <a:gdLst>
                  <a:gd name="T0" fmla="*/ 8 w 287"/>
                  <a:gd name="T1" fmla="*/ 130 h 287"/>
                  <a:gd name="T2" fmla="*/ 131 w 287"/>
                  <a:gd name="T3" fmla="*/ 279 h 287"/>
                  <a:gd name="T4" fmla="*/ 279 w 287"/>
                  <a:gd name="T5" fmla="*/ 156 h 287"/>
                  <a:gd name="T6" fmla="*/ 156 w 287"/>
                  <a:gd name="T7" fmla="*/ 8 h 287"/>
                  <a:gd name="T8" fmla="*/ 8 w 287"/>
                  <a:gd name="T9" fmla="*/ 130 h 287"/>
                  <a:gd name="T10" fmla="*/ 208 w 287"/>
                  <a:gd name="T11" fmla="*/ 150 h 287"/>
                  <a:gd name="T12" fmla="*/ 137 w 287"/>
                  <a:gd name="T13" fmla="*/ 208 h 287"/>
                  <a:gd name="T14" fmla="*/ 79 w 287"/>
                  <a:gd name="T15" fmla="*/ 137 h 287"/>
                  <a:gd name="T16" fmla="*/ 150 w 287"/>
                  <a:gd name="T17" fmla="*/ 79 h 287"/>
                  <a:gd name="T18" fmla="*/ 208 w 287"/>
                  <a:gd name="T19" fmla="*/ 15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7" h="287">
                    <a:moveTo>
                      <a:pt x="8" y="130"/>
                    </a:moveTo>
                    <a:cubicBezTo>
                      <a:pt x="0" y="206"/>
                      <a:pt x="55" y="272"/>
                      <a:pt x="131" y="279"/>
                    </a:cubicBezTo>
                    <a:cubicBezTo>
                      <a:pt x="206" y="287"/>
                      <a:pt x="272" y="232"/>
                      <a:pt x="279" y="156"/>
                    </a:cubicBezTo>
                    <a:cubicBezTo>
                      <a:pt x="287" y="81"/>
                      <a:pt x="232" y="15"/>
                      <a:pt x="156" y="8"/>
                    </a:cubicBezTo>
                    <a:cubicBezTo>
                      <a:pt x="81" y="0"/>
                      <a:pt x="15" y="55"/>
                      <a:pt x="8" y="130"/>
                    </a:cubicBezTo>
                    <a:close/>
                    <a:moveTo>
                      <a:pt x="208" y="150"/>
                    </a:moveTo>
                    <a:cubicBezTo>
                      <a:pt x="205" y="185"/>
                      <a:pt x="173" y="212"/>
                      <a:pt x="137" y="208"/>
                    </a:cubicBezTo>
                    <a:cubicBezTo>
                      <a:pt x="102" y="205"/>
                      <a:pt x="75" y="173"/>
                      <a:pt x="79" y="137"/>
                    </a:cubicBezTo>
                    <a:cubicBezTo>
                      <a:pt x="82" y="102"/>
                      <a:pt x="114" y="75"/>
                      <a:pt x="150" y="79"/>
                    </a:cubicBezTo>
                    <a:cubicBezTo>
                      <a:pt x="185" y="82"/>
                      <a:pt x="212" y="114"/>
                      <a:pt x="208" y="1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41" name="Freeform 14"/>
              <p:cNvSpPr/>
              <p:nvPr>
                <p:custDataLst>
                  <p:tags r:id="rId5"/>
                </p:custDataLst>
              </p:nvPr>
            </p:nvSpPr>
            <p:spPr bwMode="auto">
              <a:xfrm>
                <a:off x="1591136" y="3036936"/>
                <a:ext cx="849684" cy="532879"/>
              </a:xfrm>
              <a:custGeom>
                <a:avLst/>
                <a:gdLst>
                  <a:gd name="T0" fmla="*/ 1292 w 1292"/>
                  <a:gd name="T1" fmla="*/ 711 h 813"/>
                  <a:gd name="T2" fmla="*/ 0 w 1292"/>
                  <a:gd name="T3" fmla="*/ 0 h 813"/>
                  <a:gd name="T4" fmla="*/ 1230 w 1292"/>
                  <a:gd name="T5" fmla="*/ 813 h 813"/>
                  <a:gd name="T6" fmla="*/ 1292 w 1292"/>
                  <a:gd name="T7" fmla="*/ 711 h 813"/>
                </a:gdLst>
                <a:ahLst/>
                <a:cxnLst>
                  <a:cxn ang="0">
                    <a:pos x="T0" y="T1"/>
                  </a:cxn>
                  <a:cxn ang="0">
                    <a:pos x="T2" y="T3"/>
                  </a:cxn>
                  <a:cxn ang="0">
                    <a:pos x="T4" y="T5"/>
                  </a:cxn>
                  <a:cxn ang="0">
                    <a:pos x="T6" y="T7"/>
                  </a:cxn>
                </a:cxnLst>
                <a:rect l="0" t="0" r="r" b="b"/>
                <a:pathLst>
                  <a:path w="1292" h="813">
                    <a:moveTo>
                      <a:pt x="1292" y="711"/>
                    </a:moveTo>
                    <a:cubicBezTo>
                      <a:pt x="0" y="0"/>
                      <a:pt x="0" y="0"/>
                      <a:pt x="0" y="0"/>
                    </a:cubicBezTo>
                    <a:cubicBezTo>
                      <a:pt x="1230" y="813"/>
                      <a:pt x="1230" y="813"/>
                      <a:pt x="1230" y="813"/>
                    </a:cubicBezTo>
                    <a:cubicBezTo>
                      <a:pt x="1234" y="770"/>
                      <a:pt x="1258" y="733"/>
                      <a:pt x="1292" y="7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42" name="Freeform 15"/>
              <p:cNvSpPr/>
              <p:nvPr>
                <p:custDataLst>
                  <p:tags r:id="rId6"/>
                </p:custDataLst>
              </p:nvPr>
            </p:nvSpPr>
            <p:spPr bwMode="auto">
              <a:xfrm>
                <a:off x="2531941" y="3579042"/>
                <a:ext cx="216458" cy="181471"/>
              </a:xfrm>
              <a:custGeom>
                <a:avLst/>
                <a:gdLst>
                  <a:gd name="T0" fmla="*/ 0 w 329"/>
                  <a:gd name="T1" fmla="*/ 119 h 277"/>
                  <a:gd name="T2" fmla="*/ 238 w 329"/>
                  <a:gd name="T3" fmla="*/ 277 h 277"/>
                  <a:gd name="T4" fmla="*/ 247 w 329"/>
                  <a:gd name="T5" fmla="*/ 183 h 277"/>
                  <a:gd name="T6" fmla="*/ 329 w 329"/>
                  <a:gd name="T7" fmla="*/ 142 h 277"/>
                  <a:gd name="T8" fmla="*/ 71 w 329"/>
                  <a:gd name="T9" fmla="*/ 0 h 277"/>
                  <a:gd name="T10" fmla="*/ 70 w 329"/>
                  <a:gd name="T11" fmla="*/ 12 h 277"/>
                  <a:gd name="T12" fmla="*/ 0 w 329"/>
                  <a:gd name="T13" fmla="*/ 119 h 277"/>
                </a:gdLst>
                <a:ahLst/>
                <a:cxnLst>
                  <a:cxn ang="0">
                    <a:pos x="T0" y="T1"/>
                  </a:cxn>
                  <a:cxn ang="0">
                    <a:pos x="T2" y="T3"/>
                  </a:cxn>
                  <a:cxn ang="0">
                    <a:pos x="T4" y="T5"/>
                  </a:cxn>
                  <a:cxn ang="0">
                    <a:pos x="T6" y="T7"/>
                  </a:cxn>
                  <a:cxn ang="0">
                    <a:pos x="T8" y="T9"/>
                  </a:cxn>
                  <a:cxn ang="0">
                    <a:pos x="T10" y="T11"/>
                  </a:cxn>
                  <a:cxn ang="0">
                    <a:pos x="T12" y="T13"/>
                  </a:cxn>
                </a:cxnLst>
                <a:rect l="0" t="0" r="r" b="b"/>
                <a:pathLst>
                  <a:path w="329" h="277">
                    <a:moveTo>
                      <a:pt x="0" y="119"/>
                    </a:moveTo>
                    <a:cubicBezTo>
                      <a:pt x="238" y="277"/>
                      <a:pt x="238" y="277"/>
                      <a:pt x="238" y="277"/>
                    </a:cubicBezTo>
                    <a:cubicBezTo>
                      <a:pt x="247" y="183"/>
                      <a:pt x="247" y="183"/>
                      <a:pt x="247" y="183"/>
                    </a:cubicBezTo>
                    <a:cubicBezTo>
                      <a:pt x="329" y="142"/>
                      <a:pt x="329" y="142"/>
                      <a:pt x="329" y="142"/>
                    </a:cubicBezTo>
                    <a:cubicBezTo>
                      <a:pt x="71" y="0"/>
                      <a:pt x="71" y="0"/>
                      <a:pt x="71" y="0"/>
                    </a:cubicBezTo>
                    <a:cubicBezTo>
                      <a:pt x="71" y="4"/>
                      <a:pt x="71" y="8"/>
                      <a:pt x="70" y="12"/>
                    </a:cubicBezTo>
                    <a:cubicBezTo>
                      <a:pt x="66" y="59"/>
                      <a:pt x="38" y="98"/>
                      <a:pt x="0"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grpSp>
        <p:grpSp>
          <p:nvGrpSpPr>
            <p:cNvPr id="9" name="Group 64"/>
            <p:cNvGrpSpPr/>
            <p:nvPr/>
          </p:nvGrpSpPr>
          <p:grpSpPr>
            <a:xfrm>
              <a:off x="4497621" y="2618447"/>
              <a:ext cx="2539333" cy="1444268"/>
              <a:chOff x="4625778" y="2173024"/>
              <a:chExt cx="2941214" cy="1672841"/>
            </a:xfrm>
            <a:solidFill>
              <a:schemeClr val="accent2"/>
            </a:solidFill>
          </p:grpSpPr>
          <p:sp>
            <p:nvSpPr>
              <p:cNvPr id="33" name="Freeform 9"/>
              <p:cNvSpPr/>
              <p:nvPr>
                <p:custDataLst>
                  <p:tags r:id="rId7"/>
                </p:custDataLst>
              </p:nvPr>
            </p:nvSpPr>
            <p:spPr bwMode="auto">
              <a:xfrm>
                <a:off x="4625778" y="2173024"/>
                <a:ext cx="2941214" cy="1432931"/>
              </a:xfrm>
              <a:custGeom>
                <a:avLst/>
                <a:gdLst>
                  <a:gd name="T0" fmla="*/ 116 w 4473"/>
                  <a:gd name="T1" fmla="*/ 2186 h 2186"/>
                  <a:gd name="T2" fmla="*/ 737 w 4473"/>
                  <a:gd name="T3" fmla="*/ 737 h 2186"/>
                  <a:gd name="T4" fmla="*/ 2237 w 4473"/>
                  <a:gd name="T5" fmla="*/ 116 h 2186"/>
                  <a:gd name="T6" fmla="*/ 3737 w 4473"/>
                  <a:gd name="T7" fmla="*/ 737 h 2186"/>
                  <a:gd name="T8" fmla="*/ 4357 w 4473"/>
                  <a:gd name="T9" fmla="*/ 2186 h 2186"/>
                  <a:gd name="T10" fmla="*/ 4473 w 4473"/>
                  <a:gd name="T11" fmla="*/ 2186 h 2186"/>
                  <a:gd name="T12" fmla="*/ 3818 w 4473"/>
                  <a:gd name="T13" fmla="*/ 656 h 2186"/>
                  <a:gd name="T14" fmla="*/ 2237 w 4473"/>
                  <a:gd name="T15" fmla="*/ 0 h 2186"/>
                  <a:gd name="T16" fmla="*/ 655 w 4473"/>
                  <a:gd name="T17" fmla="*/ 656 h 2186"/>
                  <a:gd name="T18" fmla="*/ 0 w 4473"/>
                  <a:gd name="T19" fmla="*/ 2186 h 2186"/>
                  <a:gd name="T20" fmla="*/ 116 w 4473"/>
                  <a:gd name="T21" fmla="*/ 2186 h 2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73" h="2186">
                    <a:moveTo>
                      <a:pt x="116" y="2186"/>
                    </a:moveTo>
                    <a:cubicBezTo>
                      <a:pt x="129" y="1639"/>
                      <a:pt x="348" y="1126"/>
                      <a:pt x="737" y="737"/>
                    </a:cubicBezTo>
                    <a:cubicBezTo>
                      <a:pt x="1137" y="337"/>
                      <a:pt x="1670" y="116"/>
                      <a:pt x="2237" y="116"/>
                    </a:cubicBezTo>
                    <a:cubicBezTo>
                      <a:pt x="2803" y="116"/>
                      <a:pt x="3336" y="337"/>
                      <a:pt x="3737" y="737"/>
                    </a:cubicBezTo>
                    <a:cubicBezTo>
                      <a:pt x="4125" y="1126"/>
                      <a:pt x="4344" y="1639"/>
                      <a:pt x="4357" y="2186"/>
                    </a:cubicBezTo>
                    <a:cubicBezTo>
                      <a:pt x="4473" y="2186"/>
                      <a:pt x="4473" y="2186"/>
                      <a:pt x="4473" y="2186"/>
                    </a:cubicBezTo>
                    <a:cubicBezTo>
                      <a:pt x="4460" y="1608"/>
                      <a:pt x="4229" y="1066"/>
                      <a:pt x="3818" y="656"/>
                    </a:cubicBezTo>
                    <a:cubicBezTo>
                      <a:pt x="3396" y="233"/>
                      <a:pt x="2834" y="0"/>
                      <a:pt x="2237" y="0"/>
                    </a:cubicBezTo>
                    <a:cubicBezTo>
                      <a:pt x="1639" y="0"/>
                      <a:pt x="1077" y="233"/>
                      <a:pt x="655" y="656"/>
                    </a:cubicBezTo>
                    <a:cubicBezTo>
                      <a:pt x="244" y="1066"/>
                      <a:pt x="13" y="1608"/>
                      <a:pt x="0" y="2186"/>
                    </a:cubicBezTo>
                    <a:lnTo>
                      <a:pt x="116" y="2186"/>
                    </a:lnTo>
                    <a:close/>
                  </a:path>
                </a:pathLst>
              </a:custGeom>
              <a:grpFill/>
              <a:ln>
                <a:noFill/>
              </a:ln>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34" name="Freeform 10"/>
              <p:cNvSpPr>
                <a:spLocks noEditPoints="1"/>
              </p:cNvSpPr>
              <p:nvPr>
                <p:custDataLst>
                  <p:tags r:id="rId8"/>
                </p:custDataLst>
              </p:nvPr>
            </p:nvSpPr>
            <p:spPr bwMode="auto">
              <a:xfrm>
                <a:off x="4782259" y="2330273"/>
                <a:ext cx="2628253" cy="1199169"/>
              </a:xfrm>
              <a:custGeom>
                <a:avLst/>
                <a:gdLst>
                  <a:gd name="T0" fmla="*/ 3390 w 6836"/>
                  <a:gd name="T1" fmla="*/ 0 h 3119"/>
                  <a:gd name="T2" fmla="*/ 6407 w 6836"/>
                  <a:gd name="T3" fmla="*/ 1736 h 3119"/>
                  <a:gd name="T4" fmla="*/ 5878 w 6836"/>
                  <a:gd name="T5" fmla="*/ 2039 h 3119"/>
                  <a:gd name="T6" fmla="*/ 5112 w 6836"/>
                  <a:gd name="T7" fmla="*/ 445 h 3119"/>
                  <a:gd name="T8" fmla="*/ 5160 w 6836"/>
                  <a:gd name="T9" fmla="*/ 472 h 3119"/>
                  <a:gd name="T10" fmla="*/ 430 w 6836"/>
                  <a:gd name="T11" fmla="*/ 1736 h 3119"/>
                  <a:gd name="T12" fmla="*/ 2030 w 6836"/>
                  <a:gd name="T13" fmla="*/ 972 h 3119"/>
                  <a:gd name="T14" fmla="*/ 1982 w 6836"/>
                  <a:gd name="T15" fmla="*/ 999 h 3119"/>
                  <a:gd name="T16" fmla="*/ 3087 w 6836"/>
                  <a:gd name="T17" fmla="*/ 15 h 3119"/>
                  <a:gd name="T18" fmla="*/ 3111 w 6836"/>
                  <a:gd name="T19" fmla="*/ 247 h 3119"/>
                  <a:gd name="T20" fmla="*/ 2677 w 6836"/>
                  <a:gd name="T21" fmla="*/ 80 h 3119"/>
                  <a:gd name="T22" fmla="*/ 2456 w 6836"/>
                  <a:gd name="T23" fmla="*/ 380 h 3119"/>
                  <a:gd name="T24" fmla="*/ 2403 w 6836"/>
                  <a:gd name="T25" fmla="*/ 397 h 3119"/>
                  <a:gd name="T26" fmla="*/ 2047 w 6836"/>
                  <a:gd name="T27" fmla="*/ 285 h 3119"/>
                  <a:gd name="T28" fmla="*/ 2141 w 6836"/>
                  <a:gd name="T29" fmla="*/ 498 h 3119"/>
                  <a:gd name="T30" fmla="*/ 3725 w 6836"/>
                  <a:gd name="T31" fmla="*/ 247 h 3119"/>
                  <a:gd name="T32" fmla="*/ 4159 w 6836"/>
                  <a:gd name="T33" fmla="*/ 80 h 3119"/>
                  <a:gd name="T34" fmla="*/ 4112 w 6836"/>
                  <a:gd name="T35" fmla="*/ 309 h 3119"/>
                  <a:gd name="T36" fmla="*/ 4454 w 6836"/>
                  <a:gd name="T37" fmla="*/ 159 h 3119"/>
                  <a:gd name="T38" fmla="*/ 4507 w 6836"/>
                  <a:gd name="T39" fmla="*/ 176 h 3119"/>
                  <a:gd name="T40" fmla="*/ 4695 w 6836"/>
                  <a:gd name="T41" fmla="*/ 498 h 3119"/>
                  <a:gd name="T42" fmla="*/ 6836 w 6836"/>
                  <a:gd name="T43" fmla="*/ 3093 h 3119"/>
                  <a:gd name="T44" fmla="*/ 6605 w 6836"/>
                  <a:gd name="T45" fmla="*/ 3119 h 3119"/>
                  <a:gd name="T46" fmla="*/ 6771 w 6836"/>
                  <a:gd name="T47" fmla="*/ 2686 h 3119"/>
                  <a:gd name="T48" fmla="*/ 6783 w 6836"/>
                  <a:gd name="T49" fmla="*/ 2740 h 3119"/>
                  <a:gd name="T50" fmla="*/ 6453 w 6836"/>
                  <a:gd name="T51" fmla="*/ 2411 h 3119"/>
                  <a:gd name="T52" fmla="*/ 6567 w 6836"/>
                  <a:gd name="T53" fmla="*/ 2056 h 3119"/>
                  <a:gd name="T54" fmla="*/ 6354 w 6836"/>
                  <a:gd name="T55" fmla="*/ 2152 h 3119"/>
                  <a:gd name="T56" fmla="*/ 1449 w 6836"/>
                  <a:gd name="T57" fmla="*/ 619 h 3119"/>
                  <a:gd name="T58" fmla="*/ 1586 w 6836"/>
                  <a:gd name="T59" fmla="*/ 808 h 3119"/>
                  <a:gd name="T60" fmla="*/ 1124 w 6836"/>
                  <a:gd name="T61" fmla="*/ 877 h 3119"/>
                  <a:gd name="T62" fmla="*/ 1079 w 6836"/>
                  <a:gd name="T63" fmla="*/ 1245 h 3119"/>
                  <a:gd name="T64" fmla="*/ 1042 w 6836"/>
                  <a:gd name="T65" fmla="*/ 1286 h 3119"/>
                  <a:gd name="T66" fmla="*/ 676 w 6836"/>
                  <a:gd name="T67" fmla="*/ 1362 h 3119"/>
                  <a:gd name="T68" fmla="*/ 864 w 6836"/>
                  <a:gd name="T69" fmla="*/ 1501 h 3119"/>
                  <a:gd name="T70" fmla="*/ 6010 w 6836"/>
                  <a:gd name="T71" fmla="*/ 1552 h 3119"/>
                  <a:gd name="T72" fmla="*/ 6012 w 6836"/>
                  <a:gd name="T73" fmla="*/ 1178 h 3119"/>
                  <a:gd name="T74" fmla="*/ 5835 w 6836"/>
                  <a:gd name="T75" fmla="*/ 1333 h 3119"/>
                  <a:gd name="T76" fmla="*/ 5721 w 6836"/>
                  <a:gd name="T77" fmla="*/ 883 h 3119"/>
                  <a:gd name="T78" fmla="*/ 5762 w 6836"/>
                  <a:gd name="T79" fmla="*/ 921 h 3119"/>
                  <a:gd name="T80" fmla="*/ 5302 w 6836"/>
                  <a:gd name="T81" fmla="*/ 844 h 3119"/>
                  <a:gd name="T82" fmla="*/ 238 w 6836"/>
                  <a:gd name="T83" fmla="*/ 3062 h 3119"/>
                  <a:gd name="T84" fmla="*/ 233 w 6836"/>
                  <a:gd name="T85" fmla="*/ 3119 h 3119"/>
                  <a:gd name="T86" fmla="*/ 65 w 6836"/>
                  <a:gd name="T87" fmla="*/ 2686 h 3119"/>
                  <a:gd name="T88" fmla="*/ 293 w 6836"/>
                  <a:gd name="T89" fmla="*/ 2733 h 3119"/>
                  <a:gd name="T90" fmla="*/ 144 w 6836"/>
                  <a:gd name="T91" fmla="*/ 2392 h 3119"/>
                  <a:gd name="T92" fmla="*/ 505 w 6836"/>
                  <a:gd name="T93" fmla="*/ 2101 h 3119"/>
                  <a:gd name="T94" fmla="*/ 483 w 6836"/>
                  <a:gd name="T95" fmla="*/ 2152 h 3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36" h="3119">
                    <a:moveTo>
                      <a:pt x="3446" y="609"/>
                    </a:moveTo>
                    <a:lnTo>
                      <a:pt x="3390" y="609"/>
                    </a:lnTo>
                    <a:lnTo>
                      <a:pt x="3390" y="0"/>
                    </a:lnTo>
                    <a:lnTo>
                      <a:pt x="3446" y="0"/>
                    </a:lnTo>
                    <a:lnTo>
                      <a:pt x="3446" y="609"/>
                    </a:lnTo>
                    <a:close/>
                    <a:moveTo>
                      <a:pt x="6407" y="1736"/>
                    </a:moveTo>
                    <a:lnTo>
                      <a:pt x="6378" y="1688"/>
                    </a:lnTo>
                    <a:lnTo>
                      <a:pt x="5851" y="1992"/>
                    </a:lnTo>
                    <a:lnTo>
                      <a:pt x="5878" y="2039"/>
                    </a:lnTo>
                    <a:lnTo>
                      <a:pt x="6407" y="1736"/>
                    </a:lnTo>
                    <a:close/>
                    <a:moveTo>
                      <a:pt x="5160" y="472"/>
                    </a:moveTo>
                    <a:lnTo>
                      <a:pt x="5112" y="445"/>
                    </a:lnTo>
                    <a:lnTo>
                      <a:pt x="4806" y="972"/>
                    </a:lnTo>
                    <a:lnTo>
                      <a:pt x="4856" y="999"/>
                    </a:lnTo>
                    <a:lnTo>
                      <a:pt x="5160" y="472"/>
                    </a:lnTo>
                    <a:close/>
                    <a:moveTo>
                      <a:pt x="985" y="1992"/>
                    </a:moveTo>
                    <a:lnTo>
                      <a:pt x="459" y="1688"/>
                    </a:lnTo>
                    <a:lnTo>
                      <a:pt x="430" y="1736"/>
                    </a:lnTo>
                    <a:lnTo>
                      <a:pt x="958" y="2039"/>
                    </a:lnTo>
                    <a:lnTo>
                      <a:pt x="985" y="1992"/>
                    </a:lnTo>
                    <a:close/>
                    <a:moveTo>
                      <a:pt x="2030" y="972"/>
                    </a:moveTo>
                    <a:lnTo>
                      <a:pt x="1726" y="445"/>
                    </a:lnTo>
                    <a:lnTo>
                      <a:pt x="1676" y="472"/>
                    </a:lnTo>
                    <a:lnTo>
                      <a:pt x="1982" y="999"/>
                    </a:lnTo>
                    <a:lnTo>
                      <a:pt x="2030" y="972"/>
                    </a:lnTo>
                    <a:close/>
                    <a:moveTo>
                      <a:pt x="3111" y="247"/>
                    </a:moveTo>
                    <a:lnTo>
                      <a:pt x="3087" y="15"/>
                    </a:lnTo>
                    <a:lnTo>
                      <a:pt x="3032" y="22"/>
                    </a:lnTo>
                    <a:lnTo>
                      <a:pt x="3056" y="254"/>
                    </a:lnTo>
                    <a:lnTo>
                      <a:pt x="3111" y="247"/>
                    </a:lnTo>
                    <a:close/>
                    <a:moveTo>
                      <a:pt x="2779" y="297"/>
                    </a:moveTo>
                    <a:lnTo>
                      <a:pt x="2731" y="70"/>
                    </a:lnTo>
                    <a:lnTo>
                      <a:pt x="2677" y="80"/>
                    </a:lnTo>
                    <a:lnTo>
                      <a:pt x="2726" y="309"/>
                    </a:lnTo>
                    <a:lnTo>
                      <a:pt x="2779" y="297"/>
                    </a:lnTo>
                    <a:close/>
                    <a:moveTo>
                      <a:pt x="2456" y="380"/>
                    </a:moveTo>
                    <a:lnTo>
                      <a:pt x="2384" y="159"/>
                    </a:lnTo>
                    <a:lnTo>
                      <a:pt x="2331" y="176"/>
                    </a:lnTo>
                    <a:lnTo>
                      <a:pt x="2403" y="397"/>
                    </a:lnTo>
                    <a:lnTo>
                      <a:pt x="2456" y="380"/>
                    </a:lnTo>
                    <a:close/>
                    <a:moveTo>
                      <a:pt x="2141" y="498"/>
                    </a:moveTo>
                    <a:lnTo>
                      <a:pt x="2047" y="285"/>
                    </a:lnTo>
                    <a:lnTo>
                      <a:pt x="1996" y="307"/>
                    </a:lnTo>
                    <a:lnTo>
                      <a:pt x="2090" y="520"/>
                    </a:lnTo>
                    <a:lnTo>
                      <a:pt x="2141" y="498"/>
                    </a:lnTo>
                    <a:close/>
                    <a:moveTo>
                      <a:pt x="3805" y="22"/>
                    </a:moveTo>
                    <a:lnTo>
                      <a:pt x="3749" y="15"/>
                    </a:lnTo>
                    <a:lnTo>
                      <a:pt x="3725" y="247"/>
                    </a:lnTo>
                    <a:lnTo>
                      <a:pt x="3780" y="254"/>
                    </a:lnTo>
                    <a:lnTo>
                      <a:pt x="3805" y="22"/>
                    </a:lnTo>
                    <a:close/>
                    <a:moveTo>
                      <a:pt x="4159" y="80"/>
                    </a:moveTo>
                    <a:lnTo>
                      <a:pt x="4105" y="70"/>
                    </a:lnTo>
                    <a:lnTo>
                      <a:pt x="4057" y="297"/>
                    </a:lnTo>
                    <a:lnTo>
                      <a:pt x="4112" y="309"/>
                    </a:lnTo>
                    <a:lnTo>
                      <a:pt x="4159" y="80"/>
                    </a:lnTo>
                    <a:close/>
                    <a:moveTo>
                      <a:pt x="4507" y="176"/>
                    </a:moveTo>
                    <a:lnTo>
                      <a:pt x="4454" y="159"/>
                    </a:lnTo>
                    <a:lnTo>
                      <a:pt x="4380" y="380"/>
                    </a:lnTo>
                    <a:lnTo>
                      <a:pt x="4433" y="397"/>
                    </a:lnTo>
                    <a:lnTo>
                      <a:pt x="4507" y="176"/>
                    </a:lnTo>
                    <a:close/>
                    <a:moveTo>
                      <a:pt x="4840" y="307"/>
                    </a:moveTo>
                    <a:lnTo>
                      <a:pt x="4789" y="285"/>
                    </a:lnTo>
                    <a:lnTo>
                      <a:pt x="4695" y="498"/>
                    </a:lnTo>
                    <a:lnTo>
                      <a:pt x="4746" y="520"/>
                    </a:lnTo>
                    <a:lnTo>
                      <a:pt x="4840" y="307"/>
                    </a:lnTo>
                    <a:close/>
                    <a:moveTo>
                      <a:pt x="6836" y="3093"/>
                    </a:moveTo>
                    <a:lnTo>
                      <a:pt x="6831" y="3038"/>
                    </a:lnTo>
                    <a:lnTo>
                      <a:pt x="6598" y="3062"/>
                    </a:lnTo>
                    <a:lnTo>
                      <a:pt x="6605" y="3119"/>
                    </a:lnTo>
                    <a:lnTo>
                      <a:pt x="6836" y="3093"/>
                    </a:lnTo>
                    <a:close/>
                    <a:moveTo>
                      <a:pt x="6783" y="2740"/>
                    </a:moveTo>
                    <a:lnTo>
                      <a:pt x="6771" y="2686"/>
                    </a:lnTo>
                    <a:lnTo>
                      <a:pt x="6543" y="2733"/>
                    </a:lnTo>
                    <a:lnTo>
                      <a:pt x="6555" y="2788"/>
                    </a:lnTo>
                    <a:lnTo>
                      <a:pt x="6783" y="2740"/>
                    </a:lnTo>
                    <a:close/>
                    <a:moveTo>
                      <a:pt x="6692" y="2392"/>
                    </a:moveTo>
                    <a:lnTo>
                      <a:pt x="6675" y="2339"/>
                    </a:lnTo>
                    <a:lnTo>
                      <a:pt x="6453" y="2411"/>
                    </a:lnTo>
                    <a:lnTo>
                      <a:pt x="6472" y="2464"/>
                    </a:lnTo>
                    <a:lnTo>
                      <a:pt x="6692" y="2392"/>
                    </a:lnTo>
                    <a:close/>
                    <a:moveTo>
                      <a:pt x="6567" y="2056"/>
                    </a:moveTo>
                    <a:lnTo>
                      <a:pt x="6543" y="2007"/>
                    </a:lnTo>
                    <a:lnTo>
                      <a:pt x="6331" y="2101"/>
                    </a:lnTo>
                    <a:lnTo>
                      <a:pt x="6354" y="2152"/>
                    </a:lnTo>
                    <a:lnTo>
                      <a:pt x="6567" y="2056"/>
                    </a:lnTo>
                    <a:close/>
                    <a:moveTo>
                      <a:pt x="1586" y="808"/>
                    </a:moveTo>
                    <a:lnTo>
                      <a:pt x="1449" y="619"/>
                    </a:lnTo>
                    <a:lnTo>
                      <a:pt x="1404" y="651"/>
                    </a:lnTo>
                    <a:lnTo>
                      <a:pt x="1540" y="841"/>
                    </a:lnTo>
                    <a:lnTo>
                      <a:pt x="1586" y="808"/>
                    </a:lnTo>
                    <a:close/>
                    <a:moveTo>
                      <a:pt x="1321" y="1013"/>
                    </a:moveTo>
                    <a:lnTo>
                      <a:pt x="1167" y="839"/>
                    </a:lnTo>
                    <a:lnTo>
                      <a:pt x="1124" y="877"/>
                    </a:lnTo>
                    <a:lnTo>
                      <a:pt x="1280" y="1050"/>
                    </a:lnTo>
                    <a:lnTo>
                      <a:pt x="1321" y="1013"/>
                    </a:lnTo>
                    <a:close/>
                    <a:moveTo>
                      <a:pt x="1079" y="1245"/>
                    </a:moveTo>
                    <a:lnTo>
                      <a:pt x="907" y="1088"/>
                    </a:lnTo>
                    <a:lnTo>
                      <a:pt x="871" y="1129"/>
                    </a:lnTo>
                    <a:lnTo>
                      <a:pt x="1042" y="1286"/>
                    </a:lnTo>
                    <a:lnTo>
                      <a:pt x="1079" y="1245"/>
                    </a:lnTo>
                    <a:close/>
                    <a:moveTo>
                      <a:pt x="864" y="1501"/>
                    </a:moveTo>
                    <a:lnTo>
                      <a:pt x="676" y="1362"/>
                    </a:lnTo>
                    <a:lnTo>
                      <a:pt x="643" y="1407"/>
                    </a:lnTo>
                    <a:lnTo>
                      <a:pt x="832" y="1547"/>
                    </a:lnTo>
                    <a:lnTo>
                      <a:pt x="864" y="1501"/>
                    </a:lnTo>
                    <a:close/>
                    <a:moveTo>
                      <a:pt x="6232" y="1461"/>
                    </a:moveTo>
                    <a:lnTo>
                      <a:pt x="6200" y="1415"/>
                    </a:lnTo>
                    <a:lnTo>
                      <a:pt x="6010" y="1552"/>
                    </a:lnTo>
                    <a:lnTo>
                      <a:pt x="6042" y="1596"/>
                    </a:lnTo>
                    <a:lnTo>
                      <a:pt x="6232" y="1461"/>
                    </a:lnTo>
                    <a:close/>
                    <a:moveTo>
                      <a:pt x="6012" y="1178"/>
                    </a:moveTo>
                    <a:lnTo>
                      <a:pt x="5974" y="1137"/>
                    </a:lnTo>
                    <a:lnTo>
                      <a:pt x="5800" y="1291"/>
                    </a:lnTo>
                    <a:lnTo>
                      <a:pt x="5835" y="1333"/>
                    </a:lnTo>
                    <a:lnTo>
                      <a:pt x="6012" y="1178"/>
                    </a:lnTo>
                    <a:close/>
                    <a:moveTo>
                      <a:pt x="5762" y="921"/>
                    </a:moveTo>
                    <a:lnTo>
                      <a:pt x="5721" y="883"/>
                    </a:lnTo>
                    <a:lnTo>
                      <a:pt x="5562" y="1056"/>
                    </a:lnTo>
                    <a:lnTo>
                      <a:pt x="5603" y="1093"/>
                    </a:lnTo>
                    <a:lnTo>
                      <a:pt x="5762" y="921"/>
                    </a:lnTo>
                    <a:close/>
                    <a:moveTo>
                      <a:pt x="5487" y="691"/>
                    </a:moveTo>
                    <a:lnTo>
                      <a:pt x="5442" y="658"/>
                    </a:lnTo>
                    <a:lnTo>
                      <a:pt x="5302" y="844"/>
                    </a:lnTo>
                    <a:lnTo>
                      <a:pt x="5346" y="878"/>
                    </a:lnTo>
                    <a:lnTo>
                      <a:pt x="5487" y="691"/>
                    </a:lnTo>
                    <a:close/>
                    <a:moveTo>
                      <a:pt x="238" y="3062"/>
                    </a:moveTo>
                    <a:lnTo>
                      <a:pt x="5" y="3038"/>
                    </a:lnTo>
                    <a:lnTo>
                      <a:pt x="0" y="3093"/>
                    </a:lnTo>
                    <a:lnTo>
                      <a:pt x="233" y="3119"/>
                    </a:lnTo>
                    <a:lnTo>
                      <a:pt x="238" y="3062"/>
                    </a:lnTo>
                    <a:close/>
                    <a:moveTo>
                      <a:pt x="293" y="2733"/>
                    </a:moveTo>
                    <a:lnTo>
                      <a:pt x="65" y="2686"/>
                    </a:lnTo>
                    <a:lnTo>
                      <a:pt x="53" y="2740"/>
                    </a:lnTo>
                    <a:lnTo>
                      <a:pt x="283" y="2788"/>
                    </a:lnTo>
                    <a:lnTo>
                      <a:pt x="293" y="2733"/>
                    </a:lnTo>
                    <a:close/>
                    <a:moveTo>
                      <a:pt x="383" y="2411"/>
                    </a:moveTo>
                    <a:lnTo>
                      <a:pt x="161" y="2339"/>
                    </a:lnTo>
                    <a:lnTo>
                      <a:pt x="144" y="2392"/>
                    </a:lnTo>
                    <a:lnTo>
                      <a:pt x="366" y="2464"/>
                    </a:lnTo>
                    <a:lnTo>
                      <a:pt x="383" y="2411"/>
                    </a:lnTo>
                    <a:close/>
                    <a:moveTo>
                      <a:pt x="505" y="2101"/>
                    </a:moveTo>
                    <a:lnTo>
                      <a:pt x="293" y="2007"/>
                    </a:lnTo>
                    <a:lnTo>
                      <a:pt x="271" y="2056"/>
                    </a:lnTo>
                    <a:lnTo>
                      <a:pt x="483" y="2152"/>
                    </a:lnTo>
                    <a:lnTo>
                      <a:pt x="505" y="2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35" name="Freeform 19"/>
              <p:cNvSpPr>
                <a:spLocks noEditPoints="1"/>
              </p:cNvSpPr>
              <p:nvPr>
                <p:custDataLst>
                  <p:tags r:id="rId9"/>
                </p:custDataLst>
              </p:nvPr>
            </p:nvSpPr>
            <p:spPr bwMode="auto">
              <a:xfrm>
                <a:off x="6013339" y="3489842"/>
                <a:ext cx="179549" cy="179165"/>
              </a:xfrm>
              <a:custGeom>
                <a:avLst/>
                <a:gdLst>
                  <a:gd name="T0" fmla="*/ 137 w 273"/>
                  <a:gd name="T1" fmla="*/ 0 h 273"/>
                  <a:gd name="T2" fmla="*/ 0 w 273"/>
                  <a:gd name="T3" fmla="*/ 136 h 273"/>
                  <a:gd name="T4" fmla="*/ 137 w 273"/>
                  <a:gd name="T5" fmla="*/ 273 h 273"/>
                  <a:gd name="T6" fmla="*/ 273 w 273"/>
                  <a:gd name="T7" fmla="*/ 136 h 273"/>
                  <a:gd name="T8" fmla="*/ 137 w 273"/>
                  <a:gd name="T9" fmla="*/ 0 h 273"/>
                  <a:gd name="T10" fmla="*/ 137 w 273"/>
                  <a:gd name="T11" fmla="*/ 202 h 273"/>
                  <a:gd name="T12" fmla="*/ 72 w 273"/>
                  <a:gd name="T13" fmla="*/ 136 h 273"/>
                  <a:gd name="T14" fmla="*/ 137 w 273"/>
                  <a:gd name="T15" fmla="*/ 71 h 273"/>
                  <a:gd name="T16" fmla="*/ 202 w 273"/>
                  <a:gd name="T17" fmla="*/ 136 h 273"/>
                  <a:gd name="T18" fmla="*/ 137 w 273"/>
                  <a:gd name="T19" fmla="*/ 20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73">
                    <a:moveTo>
                      <a:pt x="137" y="0"/>
                    </a:moveTo>
                    <a:cubicBezTo>
                      <a:pt x="61" y="0"/>
                      <a:pt x="0" y="61"/>
                      <a:pt x="0" y="136"/>
                    </a:cubicBezTo>
                    <a:cubicBezTo>
                      <a:pt x="0" y="212"/>
                      <a:pt x="61" y="273"/>
                      <a:pt x="137" y="273"/>
                    </a:cubicBezTo>
                    <a:cubicBezTo>
                      <a:pt x="212" y="273"/>
                      <a:pt x="273" y="212"/>
                      <a:pt x="273" y="136"/>
                    </a:cubicBezTo>
                    <a:cubicBezTo>
                      <a:pt x="273" y="61"/>
                      <a:pt x="212" y="0"/>
                      <a:pt x="137" y="0"/>
                    </a:cubicBezTo>
                    <a:close/>
                    <a:moveTo>
                      <a:pt x="137" y="202"/>
                    </a:moveTo>
                    <a:cubicBezTo>
                      <a:pt x="101" y="202"/>
                      <a:pt x="72" y="172"/>
                      <a:pt x="72" y="136"/>
                    </a:cubicBezTo>
                    <a:cubicBezTo>
                      <a:pt x="72" y="101"/>
                      <a:pt x="101" y="71"/>
                      <a:pt x="137" y="71"/>
                    </a:cubicBezTo>
                    <a:cubicBezTo>
                      <a:pt x="173" y="71"/>
                      <a:pt x="202" y="101"/>
                      <a:pt x="202" y="136"/>
                    </a:cubicBezTo>
                    <a:cubicBezTo>
                      <a:pt x="202" y="172"/>
                      <a:pt x="173" y="202"/>
                      <a:pt x="137" y="2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36" name="Freeform 20"/>
              <p:cNvSpPr/>
              <p:nvPr>
                <p:custDataLst>
                  <p:tags r:id="rId10"/>
                </p:custDataLst>
              </p:nvPr>
            </p:nvSpPr>
            <p:spPr bwMode="auto">
              <a:xfrm>
                <a:off x="6103306" y="2637083"/>
                <a:ext cx="455215" cy="887748"/>
              </a:xfrm>
              <a:custGeom>
                <a:avLst/>
                <a:gdLst>
                  <a:gd name="T0" fmla="*/ 108 w 692"/>
                  <a:gd name="T1" fmla="*/ 1354 h 1354"/>
                  <a:gd name="T2" fmla="*/ 692 w 692"/>
                  <a:gd name="T3" fmla="*/ 0 h 1354"/>
                  <a:gd name="T4" fmla="*/ 0 w 692"/>
                  <a:gd name="T5" fmla="*/ 1301 h 1354"/>
                  <a:gd name="T6" fmla="*/ 108 w 692"/>
                  <a:gd name="T7" fmla="*/ 1354 h 1354"/>
                </a:gdLst>
                <a:ahLst/>
                <a:cxnLst>
                  <a:cxn ang="0">
                    <a:pos x="T0" y="T1"/>
                  </a:cxn>
                  <a:cxn ang="0">
                    <a:pos x="T2" y="T3"/>
                  </a:cxn>
                  <a:cxn ang="0">
                    <a:pos x="T4" y="T5"/>
                  </a:cxn>
                  <a:cxn ang="0">
                    <a:pos x="T6" y="T7"/>
                  </a:cxn>
                </a:cxnLst>
                <a:rect l="0" t="0" r="r" b="b"/>
                <a:pathLst>
                  <a:path w="692" h="1354">
                    <a:moveTo>
                      <a:pt x="108" y="1354"/>
                    </a:moveTo>
                    <a:cubicBezTo>
                      <a:pt x="692" y="0"/>
                      <a:pt x="692" y="0"/>
                      <a:pt x="692" y="0"/>
                    </a:cubicBezTo>
                    <a:cubicBezTo>
                      <a:pt x="0" y="1301"/>
                      <a:pt x="0" y="1301"/>
                      <a:pt x="0" y="1301"/>
                    </a:cubicBezTo>
                    <a:cubicBezTo>
                      <a:pt x="44" y="1301"/>
                      <a:pt x="83" y="1322"/>
                      <a:pt x="108" y="13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37" name="Freeform 21"/>
              <p:cNvSpPr/>
              <p:nvPr>
                <p:custDataLst>
                  <p:tags r:id="rId11"/>
                </p:custDataLst>
              </p:nvPr>
            </p:nvSpPr>
            <p:spPr bwMode="auto">
              <a:xfrm>
                <a:off x="5941059" y="3629407"/>
                <a:ext cx="170706" cy="216458"/>
              </a:xfrm>
              <a:custGeom>
                <a:avLst/>
                <a:gdLst>
                  <a:gd name="T0" fmla="*/ 134 w 260"/>
                  <a:gd name="T1" fmla="*/ 0 h 330"/>
                  <a:gd name="T2" fmla="*/ 0 w 260"/>
                  <a:gd name="T3" fmla="*/ 252 h 330"/>
                  <a:gd name="T4" fmla="*/ 94 w 260"/>
                  <a:gd name="T5" fmla="*/ 252 h 330"/>
                  <a:gd name="T6" fmla="*/ 143 w 260"/>
                  <a:gd name="T7" fmla="*/ 330 h 330"/>
                  <a:gd name="T8" fmla="*/ 260 w 260"/>
                  <a:gd name="T9" fmla="*/ 59 h 330"/>
                  <a:gd name="T10" fmla="*/ 247 w 260"/>
                  <a:gd name="T11" fmla="*/ 60 h 330"/>
                  <a:gd name="T12" fmla="*/ 134 w 26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260" h="330">
                    <a:moveTo>
                      <a:pt x="134" y="0"/>
                    </a:moveTo>
                    <a:cubicBezTo>
                      <a:pt x="0" y="252"/>
                      <a:pt x="0" y="252"/>
                      <a:pt x="0" y="252"/>
                    </a:cubicBezTo>
                    <a:cubicBezTo>
                      <a:pt x="94" y="252"/>
                      <a:pt x="94" y="252"/>
                      <a:pt x="94" y="252"/>
                    </a:cubicBezTo>
                    <a:cubicBezTo>
                      <a:pt x="143" y="330"/>
                      <a:pt x="143" y="330"/>
                      <a:pt x="143" y="330"/>
                    </a:cubicBezTo>
                    <a:cubicBezTo>
                      <a:pt x="260" y="59"/>
                      <a:pt x="260" y="59"/>
                      <a:pt x="260" y="59"/>
                    </a:cubicBezTo>
                    <a:cubicBezTo>
                      <a:pt x="255" y="60"/>
                      <a:pt x="251" y="60"/>
                      <a:pt x="247" y="60"/>
                    </a:cubicBezTo>
                    <a:cubicBezTo>
                      <a:pt x="200" y="60"/>
                      <a:pt x="158" y="36"/>
                      <a:pt x="1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grpSp>
        <p:grpSp>
          <p:nvGrpSpPr>
            <p:cNvPr id="10" name="Group 70"/>
            <p:cNvGrpSpPr/>
            <p:nvPr/>
          </p:nvGrpSpPr>
          <p:grpSpPr>
            <a:xfrm>
              <a:off x="7850584" y="2618448"/>
              <a:ext cx="2538669" cy="1311160"/>
              <a:chOff x="8242895" y="2173025"/>
              <a:chExt cx="2940445" cy="1518666"/>
            </a:xfrm>
            <a:solidFill>
              <a:schemeClr val="accent1"/>
            </a:solidFill>
          </p:grpSpPr>
          <p:sp>
            <p:nvSpPr>
              <p:cNvPr id="28" name="Freeform 11"/>
              <p:cNvSpPr/>
              <p:nvPr>
                <p:custDataLst>
                  <p:tags r:id="rId12"/>
                </p:custDataLst>
              </p:nvPr>
            </p:nvSpPr>
            <p:spPr bwMode="auto">
              <a:xfrm>
                <a:off x="8242895" y="2173025"/>
                <a:ext cx="2940445" cy="1432930"/>
              </a:xfrm>
              <a:custGeom>
                <a:avLst/>
                <a:gdLst>
                  <a:gd name="T0" fmla="*/ 115 w 4472"/>
                  <a:gd name="T1" fmla="*/ 2186 h 2186"/>
                  <a:gd name="T2" fmla="*/ 736 w 4472"/>
                  <a:gd name="T3" fmla="*/ 737 h 2186"/>
                  <a:gd name="T4" fmla="*/ 2236 w 4472"/>
                  <a:gd name="T5" fmla="*/ 116 h 2186"/>
                  <a:gd name="T6" fmla="*/ 3736 w 4472"/>
                  <a:gd name="T7" fmla="*/ 737 h 2186"/>
                  <a:gd name="T8" fmla="*/ 4357 w 4472"/>
                  <a:gd name="T9" fmla="*/ 2186 h 2186"/>
                  <a:gd name="T10" fmla="*/ 4472 w 4472"/>
                  <a:gd name="T11" fmla="*/ 2186 h 2186"/>
                  <a:gd name="T12" fmla="*/ 3818 w 4472"/>
                  <a:gd name="T13" fmla="*/ 656 h 2186"/>
                  <a:gd name="T14" fmla="*/ 2236 w 4472"/>
                  <a:gd name="T15" fmla="*/ 0 h 2186"/>
                  <a:gd name="T16" fmla="*/ 654 w 4472"/>
                  <a:gd name="T17" fmla="*/ 656 h 2186"/>
                  <a:gd name="T18" fmla="*/ 0 w 4472"/>
                  <a:gd name="T19" fmla="*/ 2186 h 2186"/>
                  <a:gd name="T20" fmla="*/ 115 w 4472"/>
                  <a:gd name="T21" fmla="*/ 2186 h 2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72" h="2186">
                    <a:moveTo>
                      <a:pt x="115" y="2186"/>
                    </a:moveTo>
                    <a:cubicBezTo>
                      <a:pt x="128" y="1639"/>
                      <a:pt x="347" y="1126"/>
                      <a:pt x="736" y="737"/>
                    </a:cubicBezTo>
                    <a:cubicBezTo>
                      <a:pt x="1137" y="337"/>
                      <a:pt x="1669" y="116"/>
                      <a:pt x="2236" y="116"/>
                    </a:cubicBezTo>
                    <a:cubicBezTo>
                      <a:pt x="2803" y="116"/>
                      <a:pt x="3335" y="337"/>
                      <a:pt x="3736" y="737"/>
                    </a:cubicBezTo>
                    <a:cubicBezTo>
                      <a:pt x="4125" y="1126"/>
                      <a:pt x="4344" y="1639"/>
                      <a:pt x="4357" y="2186"/>
                    </a:cubicBezTo>
                    <a:cubicBezTo>
                      <a:pt x="4472" y="2186"/>
                      <a:pt x="4472" y="2186"/>
                      <a:pt x="4472" y="2186"/>
                    </a:cubicBezTo>
                    <a:cubicBezTo>
                      <a:pt x="4459" y="1608"/>
                      <a:pt x="4228" y="1066"/>
                      <a:pt x="3818" y="656"/>
                    </a:cubicBezTo>
                    <a:cubicBezTo>
                      <a:pt x="3395" y="233"/>
                      <a:pt x="2834" y="0"/>
                      <a:pt x="2236" y="0"/>
                    </a:cubicBezTo>
                    <a:cubicBezTo>
                      <a:pt x="1638" y="0"/>
                      <a:pt x="1077" y="233"/>
                      <a:pt x="654" y="656"/>
                    </a:cubicBezTo>
                    <a:cubicBezTo>
                      <a:pt x="244" y="1066"/>
                      <a:pt x="13" y="1608"/>
                      <a:pt x="0" y="2186"/>
                    </a:cubicBezTo>
                    <a:lnTo>
                      <a:pt x="115" y="2186"/>
                    </a:lnTo>
                    <a:close/>
                  </a:path>
                </a:pathLst>
              </a:custGeom>
              <a:grpFill/>
              <a:ln>
                <a:noFill/>
              </a:ln>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29" name="Freeform 12"/>
              <p:cNvSpPr>
                <a:spLocks noEditPoints="1"/>
              </p:cNvSpPr>
              <p:nvPr>
                <p:custDataLst>
                  <p:tags r:id="rId13"/>
                </p:custDataLst>
              </p:nvPr>
            </p:nvSpPr>
            <p:spPr bwMode="auto">
              <a:xfrm>
                <a:off x="8398608" y="2330274"/>
                <a:ext cx="2628639" cy="1199170"/>
              </a:xfrm>
              <a:custGeom>
                <a:avLst/>
                <a:gdLst>
                  <a:gd name="T0" fmla="*/ 3391 w 6837"/>
                  <a:gd name="T1" fmla="*/ 0 h 3119"/>
                  <a:gd name="T2" fmla="*/ 6406 w 6837"/>
                  <a:gd name="T3" fmla="*/ 1736 h 3119"/>
                  <a:gd name="T4" fmla="*/ 5878 w 6837"/>
                  <a:gd name="T5" fmla="*/ 2039 h 3119"/>
                  <a:gd name="T6" fmla="*/ 5112 w 6837"/>
                  <a:gd name="T7" fmla="*/ 445 h 3119"/>
                  <a:gd name="T8" fmla="*/ 5160 w 6837"/>
                  <a:gd name="T9" fmla="*/ 472 h 3119"/>
                  <a:gd name="T10" fmla="*/ 431 w 6837"/>
                  <a:gd name="T11" fmla="*/ 1736 h 3119"/>
                  <a:gd name="T12" fmla="*/ 2030 w 6837"/>
                  <a:gd name="T13" fmla="*/ 972 h 3119"/>
                  <a:gd name="T14" fmla="*/ 1982 w 6837"/>
                  <a:gd name="T15" fmla="*/ 999 h 3119"/>
                  <a:gd name="T16" fmla="*/ 3087 w 6837"/>
                  <a:gd name="T17" fmla="*/ 15 h 3119"/>
                  <a:gd name="T18" fmla="*/ 3113 w 6837"/>
                  <a:gd name="T19" fmla="*/ 247 h 3119"/>
                  <a:gd name="T20" fmla="*/ 2678 w 6837"/>
                  <a:gd name="T21" fmla="*/ 80 h 3119"/>
                  <a:gd name="T22" fmla="*/ 2456 w 6837"/>
                  <a:gd name="T23" fmla="*/ 380 h 3119"/>
                  <a:gd name="T24" fmla="*/ 2403 w 6837"/>
                  <a:gd name="T25" fmla="*/ 397 h 3119"/>
                  <a:gd name="T26" fmla="*/ 2047 w 6837"/>
                  <a:gd name="T27" fmla="*/ 285 h 3119"/>
                  <a:gd name="T28" fmla="*/ 2143 w 6837"/>
                  <a:gd name="T29" fmla="*/ 498 h 3119"/>
                  <a:gd name="T30" fmla="*/ 3725 w 6837"/>
                  <a:gd name="T31" fmla="*/ 247 h 3119"/>
                  <a:gd name="T32" fmla="*/ 4159 w 6837"/>
                  <a:gd name="T33" fmla="*/ 80 h 3119"/>
                  <a:gd name="T34" fmla="*/ 4111 w 6837"/>
                  <a:gd name="T35" fmla="*/ 309 h 3119"/>
                  <a:gd name="T36" fmla="*/ 4453 w 6837"/>
                  <a:gd name="T37" fmla="*/ 159 h 3119"/>
                  <a:gd name="T38" fmla="*/ 4506 w 6837"/>
                  <a:gd name="T39" fmla="*/ 176 h 3119"/>
                  <a:gd name="T40" fmla="*/ 4695 w 6837"/>
                  <a:gd name="T41" fmla="*/ 498 h 3119"/>
                  <a:gd name="T42" fmla="*/ 6837 w 6837"/>
                  <a:gd name="T43" fmla="*/ 3093 h 3119"/>
                  <a:gd name="T44" fmla="*/ 6605 w 6837"/>
                  <a:gd name="T45" fmla="*/ 3119 h 3119"/>
                  <a:gd name="T46" fmla="*/ 6772 w 6837"/>
                  <a:gd name="T47" fmla="*/ 2686 h 3119"/>
                  <a:gd name="T48" fmla="*/ 6784 w 6837"/>
                  <a:gd name="T49" fmla="*/ 2740 h 3119"/>
                  <a:gd name="T50" fmla="*/ 6454 w 6837"/>
                  <a:gd name="T51" fmla="*/ 2411 h 3119"/>
                  <a:gd name="T52" fmla="*/ 6567 w 6837"/>
                  <a:gd name="T53" fmla="*/ 2056 h 3119"/>
                  <a:gd name="T54" fmla="*/ 6353 w 6837"/>
                  <a:gd name="T55" fmla="*/ 2152 h 3119"/>
                  <a:gd name="T56" fmla="*/ 1450 w 6837"/>
                  <a:gd name="T57" fmla="*/ 619 h 3119"/>
                  <a:gd name="T58" fmla="*/ 1586 w 6837"/>
                  <a:gd name="T59" fmla="*/ 808 h 3119"/>
                  <a:gd name="T60" fmla="*/ 1125 w 6837"/>
                  <a:gd name="T61" fmla="*/ 877 h 3119"/>
                  <a:gd name="T62" fmla="*/ 1079 w 6837"/>
                  <a:gd name="T63" fmla="*/ 1245 h 3119"/>
                  <a:gd name="T64" fmla="*/ 1042 w 6837"/>
                  <a:gd name="T65" fmla="*/ 1286 h 3119"/>
                  <a:gd name="T66" fmla="*/ 677 w 6837"/>
                  <a:gd name="T67" fmla="*/ 1362 h 3119"/>
                  <a:gd name="T68" fmla="*/ 864 w 6837"/>
                  <a:gd name="T69" fmla="*/ 1501 h 3119"/>
                  <a:gd name="T70" fmla="*/ 6010 w 6837"/>
                  <a:gd name="T71" fmla="*/ 1552 h 3119"/>
                  <a:gd name="T72" fmla="*/ 6011 w 6837"/>
                  <a:gd name="T73" fmla="*/ 1178 h 3119"/>
                  <a:gd name="T74" fmla="*/ 5837 w 6837"/>
                  <a:gd name="T75" fmla="*/ 1333 h 3119"/>
                  <a:gd name="T76" fmla="*/ 5721 w 6837"/>
                  <a:gd name="T77" fmla="*/ 883 h 3119"/>
                  <a:gd name="T78" fmla="*/ 5762 w 6837"/>
                  <a:gd name="T79" fmla="*/ 921 h 3119"/>
                  <a:gd name="T80" fmla="*/ 5303 w 6837"/>
                  <a:gd name="T81" fmla="*/ 844 h 3119"/>
                  <a:gd name="T82" fmla="*/ 238 w 6837"/>
                  <a:gd name="T83" fmla="*/ 3062 h 3119"/>
                  <a:gd name="T84" fmla="*/ 233 w 6837"/>
                  <a:gd name="T85" fmla="*/ 3119 h 3119"/>
                  <a:gd name="T86" fmla="*/ 65 w 6837"/>
                  <a:gd name="T87" fmla="*/ 2686 h 3119"/>
                  <a:gd name="T88" fmla="*/ 294 w 6837"/>
                  <a:gd name="T89" fmla="*/ 2733 h 3119"/>
                  <a:gd name="T90" fmla="*/ 144 w 6837"/>
                  <a:gd name="T91" fmla="*/ 2392 h 3119"/>
                  <a:gd name="T92" fmla="*/ 506 w 6837"/>
                  <a:gd name="T93" fmla="*/ 2101 h 3119"/>
                  <a:gd name="T94" fmla="*/ 484 w 6837"/>
                  <a:gd name="T95" fmla="*/ 2152 h 3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37" h="3119">
                    <a:moveTo>
                      <a:pt x="3446" y="609"/>
                    </a:moveTo>
                    <a:lnTo>
                      <a:pt x="3391" y="609"/>
                    </a:lnTo>
                    <a:lnTo>
                      <a:pt x="3391" y="0"/>
                    </a:lnTo>
                    <a:lnTo>
                      <a:pt x="3446" y="0"/>
                    </a:lnTo>
                    <a:lnTo>
                      <a:pt x="3446" y="609"/>
                    </a:lnTo>
                    <a:close/>
                    <a:moveTo>
                      <a:pt x="6406" y="1736"/>
                    </a:moveTo>
                    <a:lnTo>
                      <a:pt x="6379" y="1688"/>
                    </a:lnTo>
                    <a:lnTo>
                      <a:pt x="5851" y="1992"/>
                    </a:lnTo>
                    <a:lnTo>
                      <a:pt x="5878" y="2039"/>
                    </a:lnTo>
                    <a:lnTo>
                      <a:pt x="6406" y="1736"/>
                    </a:lnTo>
                    <a:close/>
                    <a:moveTo>
                      <a:pt x="5160" y="472"/>
                    </a:moveTo>
                    <a:lnTo>
                      <a:pt x="5112" y="445"/>
                    </a:lnTo>
                    <a:lnTo>
                      <a:pt x="4807" y="972"/>
                    </a:lnTo>
                    <a:lnTo>
                      <a:pt x="4855" y="999"/>
                    </a:lnTo>
                    <a:lnTo>
                      <a:pt x="5160" y="472"/>
                    </a:lnTo>
                    <a:close/>
                    <a:moveTo>
                      <a:pt x="987" y="1992"/>
                    </a:moveTo>
                    <a:lnTo>
                      <a:pt x="459" y="1688"/>
                    </a:lnTo>
                    <a:lnTo>
                      <a:pt x="431" y="1736"/>
                    </a:lnTo>
                    <a:lnTo>
                      <a:pt x="958" y="2039"/>
                    </a:lnTo>
                    <a:lnTo>
                      <a:pt x="987" y="1992"/>
                    </a:lnTo>
                    <a:close/>
                    <a:moveTo>
                      <a:pt x="2030" y="972"/>
                    </a:moveTo>
                    <a:lnTo>
                      <a:pt x="1726" y="445"/>
                    </a:lnTo>
                    <a:lnTo>
                      <a:pt x="1678" y="472"/>
                    </a:lnTo>
                    <a:lnTo>
                      <a:pt x="1982" y="999"/>
                    </a:lnTo>
                    <a:lnTo>
                      <a:pt x="2030" y="972"/>
                    </a:lnTo>
                    <a:close/>
                    <a:moveTo>
                      <a:pt x="3113" y="247"/>
                    </a:moveTo>
                    <a:lnTo>
                      <a:pt x="3087" y="15"/>
                    </a:lnTo>
                    <a:lnTo>
                      <a:pt x="3032" y="22"/>
                    </a:lnTo>
                    <a:lnTo>
                      <a:pt x="3056" y="254"/>
                    </a:lnTo>
                    <a:lnTo>
                      <a:pt x="3113" y="247"/>
                    </a:lnTo>
                    <a:close/>
                    <a:moveTo>
                      <a:pt x="2781" y="297"/>
                    </a:moveTo>
                    <a:lnTo>
                      <a:pt x="2731" y="70"/>
                    </a:lnTo>
                    <a:lnTo>
                      <a:pt x="2678" y="80"/>
                    </a:lnTo>
                    <a:lnTo>
                      <a:pt x="2726" y="309"/>
                    </a:lnTo>
                    <a:lnTo>
                      <a:pt x="2781" y="297"/>
                    </a:lnTo>
                    <a:close/>
                    <a:moveTo>
                      <a:pt x="2456" y="380"/>
                    </a:moveTo>
                    <a:lnTo>
                      <a:pt x="2384" y="159"/>
                    </a:lnTo>
                    <a:lnTo>
                      <a:pt x="2331" y="176"/>
                    </a:lnTo>
                    <a:lnTo>
                      <a:pt x="2403" y="397"/>
                    </a:lnTo>
                    <a:lnTo>
                      <a:pt x="2456" y="380"/>
                    </a:lnTo>
                    <a:close/>
                    <a:moveTo>
                      <a:pt x="2143" y="498"/>
                    </a:moveTo>
                    <a:lnTo>
                      <a:pt x="2047" y="285"/>
                    </a:lnTo>
                    <a:lnTo>
                      <a:pt x="1996" y="307"/>
                    </a:lnTo>
                    <a:lnTo>
                      <a:pt x="2092" y="520"/>
                    </a:lnTo>
                    <a:lnTo>
                      <a:pt x="2143" y="498"/>
                    </a:lnTo>
                    <a:close/>
                    <a:moveTo>
                      <a:pt x="3805" y="22"/>
                    </a:moveTo>
                    <a:lnTo>
                      <a:pt x="3751" y="15"/>
                    </a:lnTo>
                    <a:lnTo>
                      <a:pt x="3725" y="247"/>
                    </a:lnTo>
                    <a:lnTo>
                      <a:pt x="3781" y="254"/>
                    </a:lnTo>
                    <a:lnTo>
                      <a:pt x="3805" y="22"/>
                    </a:lnTo>
                    <a:close/>
                    <a:moveTo>
                      <a:pt x="4159" y="80"/>
                    </a:moveTo>
                    <a:lnTo>
                      <a:pt x="4106" y="70"/>
                    </a:lnTo>
                    <a:lnTo>
                      <a:pt x="4057" y="297"/>
                    </a:lnTo>
                    <a:lnTo>
                      <a:pt x="4111" y="309"/>
                    </a:lnTo>
                    <a:lnTo>
                      <a:pt x="4159" y="80"/>
                    </a:lnTo>
                    <a:close/>
                    <a:moveTo>
                      <a:pt x="4506" y="176"/>
                    </a:moveTo>
                    <a:lnTo>
                      <a:pt x="4453" y="159"/>
                    </a:lnTo>
                    <a:lnTo>
                      <a:pt x="4382" y="380"/>
                    </a:lnTo>
                    <a:lnTo>
                      <a:pt x="4435" y="397"/>
                    </a:lnTo>
                    <a:lnTo>
                      <a:pt x="4506" y="176"/>
                    </a:lnTo>
                    <a:close/>
                    <a:moveTo>
                      <a:pt x="4842" y="307"/>
                    </a:moveTo>
                    <a:lnTo>
                      <a:pt x="4790" y="285"/>
                    </a:lnTo>
                    <a:lnTo>
                      <a:pt x="4695" y="498"/>
                    </a:lnTo>
                    <a:lnTo>
                      <a:pt x="4746" y="520"/>
                    </a:lnTo>
                    <a:lnTo>
                      <a:pt x="4842" y="307"/>
                    </a:lnTo>
                    <a:close/>
                    <a:moveTo>
                      <a:pt x="6837" y="3093"/>
                    </a:moveTo>
                    <a:lnTo>
                      <a:pt x="6831" y="3038"/>
                    </a:lnTo>
                    <a:lnTo>
                      <a:pt x="6600" y="3062"/>
                    </a:lnTo>
                    <a:lnTo>
                      <a:pt x="6605" y="3119"/>
                    </a:lnTo>
                    <a:lnTo>
                      <a:pt x="6837" y="3093"/>
                    </a:lnTo>
                    <a:close/>
                    <a:moveTo>
                      <a:pt x="6784" y="2740"/>
                    </a:moveTo>
                    <a:lnTo>
                      <a:pt x="6772" y="2686"/>
                    </a:lnTo>
                    <a:lnTo>
                      <a:pt x="6543" y="2733"/>
                    </a:lnTo>
                    <a:lnTo>
                      <a:pt x="6555" y="2788"/>
                    </a:lnTo>
                    <a:lnTo>
                      <a:pt x="6784" y="2740"/>
                    </a:lnTo>
                    <a:close/>
                    <a:moveTo>
                      <a:pt x="6694" y="2392"/>
                    </a:moveTo>
                    <a:lnTo>
                      <a:pt x="6677" y="2339"/>
                    </a:lnTo>
                    <a:lnTo>
                      <a:pt x="6454" y="2411"/>
                    </a:lnTo>
                    <a:lnTo>
                      <a:pt x="6471" y="2464"/>
                    </a:lnTo>
                    <a:lnTo>
                      <a:pt x="6694" y="2392"/>
                    </a:lnTo>
                    <a:close/>
                    <a:moveTo>
                      <a:pt x="6567" y="2056"/>
                    </a:moveTo>
                    <a:lnTo>
                      <a:pt x="6545" y="2007"/>
                    </a:lnTo>
                    <a:lnTo>
                      <a:pt x="6331" y="2101"/>
                    </a:lnTo>
                    <a:lnTo>
                      <a:pt x="6353" y="2152"/>
                    </a:lnTo>
                    <a:lnTo>
                      <a:pt x="6567" y="2056"/>
                    </a:lnTo>
                    <a:close/>
                    <a:moveTo>
                      <a:pt x="1586" y="808"/>
                    </a:moveTo>
                    <a:lnTo>
                      <a:pt x="1450" y="619"/>
                    </a:lnTo>
                    <a:lnTo>
                      <a:pt x="1404" y="651"/>
                    </a:lnTo>
                    <a:lnTo>
                      <a:pt x="1541" y="841"/>
                    </a:lnTo>
                    <a:lnTo>
                      <a:pt x="1586" y="808"/>
                    </a:lnTo>
                    <a:close/>
                    <a:moveTo>
                      <a:pt x="1322" y="1013"/>
                    </a:moveTo>
                    <a:lnTo>
                      <a:pt x="1167" y="839"/>
                    </a:lnTo>
                    <a:lnTo>
                      <a:pt x="1125" y="877"/>
                    </a:lnTo>
                    <a:lnTo>
                      <a:pt x="1279" y="1050"/>
                    </a:lnTo>
                    <a:lnTo>
                      <a:pt x="1322" y="1013"/>
                    </a:lnTo>
                    <a:close/>
                    <a:moveTo>
                      <a:pt x="1079" y="1245"/>
                    </a:moveTo>
                    <a:lnTo>
                      <a:pt x="908" y="1088"/>
                    </a:lnTo>
                    <a:lnTo>
                      <a:pt x="871" y="1129"/>
                    </a:lnTo>
                    <a:lnTo>
                      <a:pt x="1042" y="1286"/>
                    </a:lnTo>
                    <a:lnTo>
                      <a:pt x="1079" y="1245"/>
                    </a:lnTo>
                    <a:close/>
                    <a:moveTo>
                      <a:pt x="864" y="1501"/>
                    </a:moveTo>
                    <a:lnTo>
                      <a:pt x="677" y="1362"/>
                    </a:lnTo>
                    <a:lnTo>
                      <a:pt x="643" y="1407"/>
                    </a:lnTo>
                    <a:lnTo>
                      <a:pt x="831" y="1547"/>
                    </a:lnTo>
                    <a:lnTo>
                      <a:pt x="864" y="1501"/>
                    </a:lnTo>
                    <a:close/>
                    <a:moveTo>
                      <a:pt x="6232" y="1461"/>
                    </a:moveTo>
                    <a:lnTo>
                      <a:pt x="6201" y="1415"/>
                    </a:lnTo>
                    <a:lnTo>
                      <a:pt x="6010" y="1552"/>
                    </a:lnTo>
                    <a:lnTo>
                      <a:pt x="6042" y="1596"/>
                    </a:lnTo>
                    <a:lnTo>
                      <a:pt x="6232" y="1461"/>
                    </a:lnTo>
                    <a:close/>
                    <a:moveTo>
                      <a:pt x="6011" y="1178"/>
                    </a:moveTo>
                    <a:lnTo>
                      <a:pt x="5975" y="1137"/>
                    </a:lnTo>
                    <a:lnTo>
                      <a:pt x="5799" y="1291"/>
                    </a:lnTo>
                    <a:lnTo>
                      <a:pt x="5837" y="1333"/>
                    </a:lnTo>
                    <a:lnTo>
                      <a:pt x="6011" y="1178"/>
                    </a:lnTo>
                    <a:close/>
                    <a:moveTo>
                      <a:pt x="5762" y="921"/>
                    </a:moveTo>
                    <a:lnTo>
                      <a:pt x="5721" y="883"/>
                    </a:lnTo>
                    <a:lnTo>
                      <a:pt x="5563" y="1056"/>
                    </a:lnTo>
                    <a:lnTo>
                      <a:pt x="5604" y="1093"/>
                    </a:lnTo>
                    <a:lnTo>
                      <a:pt x="5762" y="921"/>
                    </a:lnTo>
                    <a:close/>
                    <a:moveTo>
                      <a:pt x="5486" y="691"/>
                    </a:moveTo>
                    <a:lnTo>
                      <a:pt x="5442" y="658"/>
                    </a:lnTo>
                    <a:lnTo>
                      <a:pt x="5303" y="844"/>
                    </a:lnTo>
                    <a:lnTo>
                      <a:pt x="5348" y="878"/>
                    </a:lnTo>
                    <a:lnTo>
                      <a:pt x="5486" y="691"/>
                    </a:lnTo>
                    <a:close/>
                    <a:moveTo>
                      <a:pt x="238" y="3062"/>
                    </a:moveTo>
                    <a:lnTo>
                      <a:pt x="7" y="3038"/>
                    </a:lnTo>
                    <a:lnTo>
                      <a:pt x="0" y="3093"/>
                    </a:lnTo>
                    <a:lnTo>
                      <a:pt x="233" y="3119"/>
                    </a:lnTo>
                    <a:lnTo>
                      <a:pt x="238" y="3062"/>
                    </a:lnTo>
                    <a:close/>
                    <a:moveTo>
                      <a:pt x="294" y="2733"/>
                    </a:moveTo>
                    <a:lnTo>
                      <a:pt x="65" y="2686"/>
                    </a:lnTo>
                    <a:lnTo>
                      <a:pt x="53" y="2740"/>
                    </a:lnTo>
                    <a:lnTo>
                      <a:pt x="282" y="2788"/>
                    </a:lnTo>
                    <a:lnTo>
                      <a:pt x="294" y="2733"/>
                    </a:lnTo>
                    <a:close/>
                    <a:moveTo>
                      <a:pt x="383" y="2411"/>
                    </a:moveTo>
                    <a:lnTo>
                      <a:pt x="161" y="2339"/>
                    </a:lnTo>
                    <a:lnTo>
                      <a:pt x="144" y="2392"/>
                    </a:lnTo>
                    <a:lnTo>
                      <a:pt x="366" y="2464"/>
                    </a:lnTo>
                    <a:lnTo>
                      <a:pt x="383" y="2411"/>
                    </a:lnTo>
                    <a:close/>
                    <a:moveTo>
                      <a:pt x="506" y="2101"/>
                    </a:moveTo>
                    <a:lnTo>
                      <a:pt x="293" y="2007"/>
                    </a:lnTo>
                    <a:lnTo>
                      <a:pt x="270" y="2056"/>
                    </a:lnTo>
                    <a:lnTo>
                      <a:pt x="484" y="2152"/>
                    </a:lnTo>
                    <a:lnTo>
                      <a:pt x="506" y="2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30" name="Freeform 22"/>
              <p:cNvSpPr>
                <a:spLocks noEditPoints="1"/>
              </p:cNvSpPr>
              <p:nvPr>
                <p:custDataLst>
                  <p:tags r:id="rId14"/>
                </p:custDataLst>
              </p:nvPr>
            </p:nvSpPr>
            <p:spPr bwMode="auto">
              <a:xfrm>
                <a:off x="9617768" y="3479463"/>
                <a:ext cx="202617" cy="201078"/>
              </a:xfrm>
              <a:custGeom>
                <a:avLst/>
                <a:gdLst>
                  <a:gd name="T0" fmla="*/ 262 w 308"/>
                  <a:gd name="T1" fmla="*/ 69 h 307"/>
                  <a:gd name="T2" fmla="*/ 70 w 308"/>
                  <a:gd name="T3" fmla="*/ 46 h 307"/>
                  <a:gd name="T4" fmla="*/ 47 w 308"/>
                  <a:gd name="T5" fmla="*/ 238 h 307"/>
                  <a:gd name="T6" fmla="*/ 239 w 308"/>
                  <a:gd name="T7" fmla="*/ 261 h 307"/>
                  <a:gd name="T8" fmla="*/ 262 w 308"/>
                  <a:gd name="T9" fmla="*/ 69 h 307"/>
                  <a:gd name="T10" fmla="*/ 103 w 308"/>
                  <a:gd name="T11" fmla="*/ 194 h 307"/>
                  <a:gd name="T12" fmla="*/ 114 w 308"/>
                  <a:gd name="T13" fmla="*/ 103 h 307"/>
                  <a:gd name="T14" fmla="*/ 205 w 308"/>
                  <a:gd name="T15" fmla="*/ 113 h 307"/>
                  <a:gd name="T16" fmla="*/ 195 w 308"/>
                  <a:gd name="T17" fmla="*/ 205 h 307"/>
                  <a:gd name="T18" fmla="*/ 103 w 308"/>
                  <a:gd name="T19" fmla="*/ 194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8" h="307">
                    <a:moveTo>
                      <a:pt x="262" y="69"/>
                    </a:moveTo>
                    <a:cubicBezTo>
                      <a:pt x="215" y="10"/>
                      <a:pt x="129" y="0"/>
                      <a:pt x="70" y="46"/>
                    </a:cubicBezTo>
                    <a:cubicBezTo>
                      <a:pt x="11" y="93"/>
                      <a:pt x="0" y="179"/>
                      <a:pt x="47" y="238"/>
                    </a:cubicBezTo>
                    <a:cubicBezTo>
                      <a:pt x="94" y="297"/>
                      <a:pt x="180" y="307"/>
                      <a:pt x="239" y="261"/>
                    </a:cubicBezTo>
                    <a:cubicBezTo>
                      <a:pt x="298" y="214"/>
                      <a:pt x="308" y="128"/>
                      <a:pt x="262" y="69"/>
                    </a:cubicBezTo>
                    <a:close/>
                    <a:moveTo>
                      <a:pt x="103" y="194"/>
                    </a:moveTo>
                    <a:cubicBezTo>
                      <a:pt x="81" y="166"/>
                      <a:pt x="86" y="125"/>
                      <a:pt x="114" y="103"/>
                    </a:cubicBezTo>
                    <a:cubicBezTo>
                      <a:pt x="142" y="80"/>
                      <a:pt x="183" y="85"/>
                      <a:pt x="205" y="113"/>
                    </a:cubicBezTo>
                    <a:cubicBezTo>
                      <a:pt x="228" y="141"/>
                      <a:pt x="223" y="182"/>
                      <a:pt x="195" y="205"/>
                    </a:cubicBezTo>
                    <a:cubicBezTo>
                      <a:pt x="167" y="227"/>
                      <a:pt x="126" y="222"/>
                      <a:pt x="103" y="1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31" name="Freeform 23"/>
              <p:cNvSpPr/>
              <p:nvPr>
                <p:custDataLst>
                  <p:tags r:id="rId15"/>
                </p:custDataLst>
              </p:nvPr>
            </p:nvSpPr>
            <p:spPr bwMode="auto">
              <a:xfrm>
                <a:off x="9790012" y="3351819"/>
                <a:ext cx="953492" cy="249522"/>
              </a:xfrm>
              <a:custGeom>
                <a:avLst/>
                <a:gdLst>
                  <a:gd name="T0" fmla="*/ 25 w 1450"/>
                  <a:gd name="T1" fmla="*/ 381 h 381"/>
                  <a:gd name="T2" fmla="*/ 1450 w 1450"/>
                  <a:gd name="T3" fmla="*/ 0 h 381"/>
                  <a:gd name="T4" fmla="*/ 0 w 1450"/>
                  <a:gd name="T5" fmla="*/ 264 h 381"/>
                  <a:gd name="T6" fmla="*/ 25 w 1450"/>
                  <a:gd name="T7" fmla="*/ 381 h 381"/>
                </a:gdLst>
                <a:ahLst/>
                <a:cxnLst>
                  <a:cxn ang="0">
                    <a:pos x="T0" y="T1"/>
                  </a:cxn>
                  <a:cxn ang="0">
                    <a:pos x="T2" y="T3"/>
                  </a:cxn>
                  <a:cxn ang="0">
                    <a:pos x="T4" y="T5"/>
                  </a:cxn>
                  <a:cxn ang="0">
                    <a:pos x="T6" y="T7"/>
                  </a:cxn>
                </a:cxnLst>
                <a:rect l="0" t="0" r="r" b="b"/>
                <a:pathLst>
                  <a:path w="1450" h="381">
                    <a:moveTo>
                      <a:pt x="25" y="381"/>
                    </a:moveTo>
                    <a:cubicBezTo>
                      <a:pt x="1450" y="0"/>
                      <a:pt x="1450" y="0"/>
                      <a:pt x="1450" y="0"/>
                    </a:cubicBezTo>
                    <a:cubicBezTo>
                      <a:pt x="0" y="264"/>
                      <a:pt x="0" y="264"/>
                      <a:pt x="0" y="264"/>
                    </a:cubicBezTo>
                    <a:cubicBezTo>
                      <a:pt x="27" y="298"/>
                      <a:pt x="35" y="342"/>
                      <a:pt x="25" y="3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sp>
            <p:nvSpPr>
              <p:cNvPr id="32" name="Freeform 24"/>
              <p:cNvSpPr/>
              <p:nvPr>
                <p:custDataLst>
                  <p:tags r:id="rId16"/>
                </p:custDataLst>
              </p:nvPr>
            </p:nvSpPr>
            <p:spPr bwMode="auto">
              <a:xfrm>
                <a:off x="9448601" y="3552897"/>
                <a:ext cx="206077" cy="138794"/>
              </a:xfrm>
              <a:custGeom>
                <a:avLst/>
                <a:gdLst>
                  <a:gd name="T0" fmla="*/ 281 w 313"/>
                  <a:gd name="T1" fmla="*/ 0 h 212"/>
                  <a:gd name="T2" fmla="*/ 0 w 313"/>
                  <a:gd name="T3" fmla="*/ 51 h 212"/>
                  <a:gd name="T4" fmla="*/ 59 w 313"/>
                  <a:gd name="T5" fmla="*/ 125 h 212"/>
                  <a:gd name="T6" fmla="*/ 28 w 313"/>
                  <a:gd name="T7" fmla="*/ 212 h 212"/>
                  <a:gd name="T8" fmla="*/ 313 w 313"/>
                  <a:gd name="T9" fmla="*/ 136 h 212"/>
                  <a:gd name="T10" fmla="*/ 304 w 313"/>
                  <a:gd name="T11" fmla="*/ 126 h 212"/>
                  <a:gd name="T12" fmla="*/ 281 w 313"/>
                  <a:gd name="T13" fmla="*/ 0 h 212"/>
                </a:gdLst>
                <a:ahLst/>
                <a:cxnLst>
                  <a:cxn ang="0">
                    <a:pos x="T0" y="T1"/>
                  </a:cxn>
                  <a:cxn ang="0">
                    <a:pos x="T2" y="T3"/>
                  </a:cxn>
                  <a:cxn ang="0">
                    <a:pos x="T4" y="T5"/>
                  </a:cxn>
                  <a:cxn ang="0">
                    <a:pos x="T6" y="T7"/>
                  </a:cxn>
                  <a:cxn ang="0">
                    <a:pos x="T8" y="T9"/>
                  </a:cxn>
                  <a:cxn ang="0">
                    <a:pos x="T10" y="T11"/>
                  </a:cxn>
                  <a:cxn ang="0">
                    <a:pos x="T12" y="T13"/>
                  </a:cxn>
                </a:cxnLst>
                <a:rect l="0" t="0" r="r" b="b"/>
                <a:pathLst>
                  <a:path w="313" h="212">
                    <a:moveTo>
                      <a:pt x="281" y="0"/>
                    </a:moveTo>
                    <a:cubicBezTo>
                      <a:pt x="0" y="51"/>
                      <a:pt x="0" y="51"/>
                      <a:pt x="0" y="51"/>
                    </a:cubicBezTo>
                    <a:cubicBezTo>
                      <a:pt x="59" y="125"/>
                      <a:pt x="59" y="125"/>
                      <a:pt x="59" y="125"/>
                    </a:cubicBezTo>
                    <a:cubicBezTo>
                      <a:pt x="28" y="212"/>
                      <a:pt x="28" y="212"/>
                      <a:pt x="28" y="212"/>
                    </a:cubicBezTo>
                    <a:cubicBezTo>
                      <a:pt x="313" y="136"/>
                      <a:pt x="313" y="136"/>
                      <a:pt x="313" y="136"/>
                    </a:cubicBezTo>
                    <a:cubicBezTo>
                      <a:pt x="310" y="133"/>
                      <a:pt x="307" y="130"/>
                      <a:pt x="304" y="126"/>
                    </a:cubicBezTo>
                    <a:cubicBezTo>
                      <a:pt x="275" y="89"/>
                      <a:pt x="268" y="42"/>
                      <a:pt x="28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en-US" sz="1400">
                  <a:latin typeface="Calibri Light" panose="020F0302020204030204" pitchFamily="34" charset="0"/>
                  <a:cs typeface="Calibri Light" panose="020F0302020204030204" pitchFamily="34" charset="0"/>
                </a:endParaRPr>
              </a:p>
            </p:txBody>
          </p:sp>
        </p:grpSp>
        <p:sp>
          <p:nvSpPr>
            <p:cNvPr id="22" name="矩形 21"/>
            <p:cNvSpPr/>
            <p:nvPr>
              <p:custDataLst>
                <p:tags r:id="rId17"/>
              </p:custDataLst>
            </p:nvPr>
          </p:nvSpPr>
          <p:spPr>
            <a:xfrm>
              <a:off x="1217537" y="4722129"/>
              <a:ext cx="2370048" cy="2261685"/>
            </a:xfrm>
            <a:prstGeom prst="rect">
              <a:avLst/>
            </a:prstGeom>
          </p:spPr>
          <p:txBody>
            <a:bodyPr vert="horz" wrap="square">
              <a:spAutoFit/>
            </a:bodyPr>
            <a:lstStyle/>
            <a:p>
              <a:pPr algn="ctr">
                <a:lnSpc>
                  <a:spcPct val="150000"/>
                </a:lnSpc>
              </a:pP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首选的反馈类型也有可能与适用于不同文化的沟通规范以及主要人格特征的差异有关，例如责任心、宜人性、神经质、对经验的开放性和外向性（即大五人格特征</a:t>
              </a:r>
              <a:r>
                <a:rPr lang="en-US" altLang="zh-CN" sz="1000" dirty="0">
                  <a:solidFill>
                    <a:schemeClr val="tx1">
                      <a:lumMod val="75000"/>
                      <a:lumOff val="25000"/>
                    </a:schemeClr>
                  </a:solidFill>
                  <a:latin typeface="Calibri Light" panose="020F0302020204030204" pitchFamily="34" charset="0"/>
                  <a:cs typeface="Calibri Light" panose="020F0302020204030204" pitchFamily="34" charset="0"/>
                </a:rPr>
                <a:t> </a:t>
              </a: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）。然而，这些因素的具体影响应在未来的工作中探讨。</a:t>
              </a:r>
              <a:endPar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3" name="矩形 22"/>
            <p:cNvSpPr/>
            <p:nvPr>
              <p:custDataLst>
                <p:tags r:id="rId18"/>
              </p:custDataLst>
            </p:nvPr>
          </p:nvSpPr>
          <p:spPr>
            <a:xfrm>
              <a:off x="1500562" y="4014101"/>
              <a:ext cx="1803993" cy="483165"/>
            </a:xfrm>
            <a:prstGeom prst="rect">
              <a:avLst/>
            </a:prstGeom>
          </p:spPr>
          <p:txBody>
            <a:bodyPr vert="horz" wrap="square">
              <a:spAutoFit/>
            </a:bodyPr>
            <a:lstStyle/>
            <a:p>
              <a:pPr algn="ctr">
                <a:lnSpc>
                  <a:spcPct val="150000"/>
                </a:lnSpc>
              </a:pPr>
              <a:r>
                <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sym typeface="+mn-ea"/>
                </a:rPr>
                <a:t>策略选择</a:t>
              </a:r>
              <a:endPar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sp>
          <p:nvSpPr>
            <p:cNvPr id="24" name="矩形 23"/>
            <p:cNvSpPr/>
            <p:nvPr>
              <p:custDataLst>
                <p:tags r:id="rId19"/>
              </p:custDataLst>
            </p:nvPr>
          </p:nvSpPr>
          <p:spPr>
            <a:xfrm>
              <a:off x="4520464" y="4722128"/>
              <a:ext cx="2370048" cy="1184198"/>
            </a:xfrm>
            <a:prstGeom prst="rect">
              <a:avLst/>
            </a:prstGeom>
          </p:spPr>
          <p:txBody>
            <a:bodyPr vert="horz" wrap="square">
              <a:spAutoFit/>
            </a:bodyPr>
            <a:lstStyle/>
            <a:p>
              <a:pPr algn="ctr">
                <a:lnSpc>
                  <a:spcPct val="150000"/>
                </a:lnSpc>
              </a:pP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反馈应该在干预的及时性和适当性之间提供适当的平衡。如果请求的反馈提供得太晚，可能会被视为不适当和爱指使人。</a:t>
              </a:r>
              <a:endPar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5" name="矩形 24"/>
            <p:cNvSpPr/>
            <p:nvPr>
              <p:custDataLst>
                <p:tags r:id="rId20"/>
              </p:custDataLst>
            </p:nvPr>
          </p:nvSpPr>
          <p:spPr>
            <a:xfrm>
              <a:off x="4803491" y="4047448"/>
              <a:ext cx="1803993" cy="483165"/>
            </a:xfrm>
            <a:prstGeom prst="rect">
              <a:avLst/>
            </a:prstGeom>
          </p:spPr>
          <p:txBody>
            <a:bodyPr vert="horz" wrap="square">
              <a:spAutoFit/>
            </a:bodyPr>
            <a:lstStyle/>
            <a:p>
              <a:pPr algn="ctr">
                <a:lnSpc>
                  <a:spcPct val="150000"/>
                </a:lnSpc>
              </a:pPr>
              <a:r>
                <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sym typeface="+mn-ea"/>
                </a:rPr>
                <a:t>反馈时机</a:t>
              </a:r>
              <a:endPar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sp>
          <p:nvSpPr>
            <p:cNvPr id="26" name="矩形 25"/>
            <p:cNvSpPr/>
            <p:nvPr>
              <p:custDataLst>
                <p:tags r:id="rId21"/>
              </p:custDataLst>
            </p:nvPr>
          </p:nvSpPr>
          <p:spPr>
            <a:xfrm>
              <a:off x="7884441" y="4722128"/>
              <a:ext cx="2370048" cy="2261685"/>
            </a:xfrm>
            <a:prstGeom prst="rect">
              <a:avLst/>
            </a:prstGeom>
          </p:spPr>
          <p:txBody>
            <a:bodyPr vert="horz" wrap="square">
              <a:spAutoFit/>
            </a:bodyPr>
            <a:lstStyle/>
            <a:p>
              <a:pPr algn="ctr">
                <a:lnSpc>
                  <a:spcPct val="150000"/>
                </a:lnSpc>
              </a:pP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除了</a:t>
              </a:r>
              <a:r>
                <a:rPr lang="en-US" altLang="zh-CN" sz="1000" dirty="0">
                  <a:solidFill>
                    <a:schemeClr val="tx1">
                      <a:lumMod val="75000"/>
                      <a:lumOff val="25000"/>
                    </a:schemeClr>
                  </a:solidFill>
                  <a:latin typeface="Calibri Light" panose="020F0302020204030204" pitchFamily="34" charset="0"/>
                  <a:cs typeface="Calibri Light" panose="020F0302020204030204" pitchFamily="34" charset="0"/>
                </a:rPr>
                <a:t>“</a:t>
              </a: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食品订购</a:t>
              </a:r>
              <a:r>
                <a:rPr lang="en-US" altLang="zh-CN" sz="1000" dirty="0">
                  <a:solidFill>
                    <a:schemeClr val="tx1">
                      <a:lumMod val="75000"/>
                      <a:lumOff val="25000"/>
                    </a:schemeClr>
                  </a:solidFill>
                  <a:latin typeface="Calibri Light" panose="020F0302020204030204" pitchFamily="34" charset="0"/>
                  <a:cs typeface="Calibri Light" panose="020F0302020204030204" pitchFamily="34" charset="0"/>
                </a:rPr>
                <a:t>”</a:t>
              </a: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领域之外，基于语音的主动</a:t>
              </a:r>
              <a:r>
                <a:rPr lang="en-US" altLang="zh-CN" sz="1000" dirty="0">
                  <a:solidFill>
                    <a:schemeClr val="tx1">
                      <a:lumMod val="75000"/>
                      <a:lumOff val="25000"/>
                    </a:schemeClr>
                  </a:solidFill>
                  <a:latin typeface="Calibri Light" panose="020F0302020204030204" pitchFamily="34" charset="0"/>
                  <a:cs typeface="Calibri Light" panose="020F0302020204030204" pitchFamily="34" charset="0"/>
                </a:rPr>
                <a:t> CA </a:t>
              </a: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可以在更多领域使用。其中一个领域是健康和福祉，</a:t>
              </a:r>
              <a:r>
                <a:rPr lang="en-US" altLang="zh-CN" sz="1000" dirty="0">
                  <a:solidFill>
                    <a:schemeClr val="tx1">
                      <a:lumMod val="75000"/>
                      <a:lumOff val="25000"/>
                    </a:schemeClr>
                  </a:solidFill>
                  <a:latin typeface="Calibri Light" panose="020F0302020204030204" pitchFamily="34" charset="0"/>
                  <a:cs typeface="Calibri Light" panose="020F0302020204030204" pitchFamily="34" charset="0"/>
                </a:rPr>
                <a:t>CA</a:t>
              </a:r>
              <a:r>
                <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rPr>
                <a:t>可以通过让用户反思自己的生活方式来主动挑战用户变得更加活跃。另一个潜在的应用领域是打击拖延和成瘾行为，例如过度使用智能手机。</a:t>
              </a:r>
              <a:endParaRPr lang="zh-CN" altLang="en-US" sz="10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7" name="矩形 26"/>
            <p:cNvSpPr/>
            <p:nvPr>
              <p:custDataLst>
                <p:tags r:id="rId22"/>
              </p:custDataLst>
            </p:nvPr>
          </p:nvSpPr>
          <p:spPr>
            <a:xfrm>
              <a:off x="8106321" y="4114143"/>
              <a:ext cx="1803993" cy="483165"/>
            </a:xfrm>
            <a:prstGeom prst="rect">
              <a:avLst/>
            </a:prstGeom>
          </p:spPr>
          <p:txBody>
            <a:bodyPr vert="horz" wrap="square">
              <a:spAutoFit/>
            </a:bodyPr>
            <a:lstStyle/>
            <a:p>
              <a:pPr algn="ctr">
                <a:lnSpc>
                  <a:spcPct val="150000"/>
                </a:lnSpc>
              </a:pPr>
              <a:r>
                <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sym typeface="+mn-ea"/>
                </a:rPr>
                <a:t>应用领域</a:t>
              </a:r>
              <a:endParaRPr lang="zh-CN" altLang="en-US" sz="1400"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grpSp>
        <p:nvGrpSpPr>
          <p:cNvPr id="10" name="组合 9"/>
          <p:cNvGrpSpPr/>
          <p:nvPr/>
        </p:nvGrpSpPr>
        <p:grpSpPr>
          <a:xfrm>
            <a:off x="0" y="-54142"/>
            <a:ext cx="7929563" cy="3200400"/>
            <a:chOff x="0" y="0"/>
            <a:chExt cx="10572750" cy="426720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gr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sp>
        <p:nvSpPr>
          <p:cNvPr id="15" name="文本框 14"/>
          <p:cNvSpPr txBox="1"/>
          <p:nvPr/>
        </p:nvSpPr>
        <p:spPr>
          <a:xfrm>
            <a:off x="2450351" y="2942097"/>
            <a:ext cx="7291297" cy="584775"/>
          </a:xfrm>
          <a:prstGeom prst="rect">
            <a:avLst/>
          </a:prstGeom>
          <a:noFill/>
        </p:spPr>
        <p:txBody>
          <a:bodyPr vert="horz" wrap="square" rtlCol="0">
            <a:spAutoFit/>
          </a:bodyPr>
          <a:lstStyle/>
          <a:p>
            <a:pPr algn="ctr"/>
            <a:r>
              <a:rPr lang="en-US" altLang="zh-CN" sz="3200" spc="600" dirty="0">
                <a:solidFill>
                  <a:schemeClr val="accent1"/>
                </a:solidFill>
                <a:latin typeface="华文中宋" panose="02010600040101010101" pitchFamily="2" charset="-122"/>
                <a:ea typeface="华文中宋" panose="02010600040101010101" pitchFamily="2" charset="-122"/>
              </a:rPr>
              <a:t>GIS</a:t>
            </a:r>
            <a:r>
              <a:rPr lang="zh-CN" altLang="zh-CN" sz="3200" spc="600" dirty="0">
                <a:solidFill>
                  <a:schemeClr val="accent1"/>
                </a:solidFill>
                <a:latin typeface="华文中宋" panose="02010600040101010101" pitchFamily="2" charset="-122"/>
                <a:ea typeface="华文中宋" panose="02010600040101010101" pitchFamily="2" charset="-122"/>
              </a:rPr>
              <a:t>软件用户交互设计对比</a:t>
            </a:r>
            <a:endParaRPr lang="zh-CN" altLang="en-US" sz="3200" spc="600" dirty="0">
              <a:solidFill>
                <a:schemeClr val="accent1"/>
              </a:solidFill>
              <a:latin typeface="华文中宋" panose="02010600040101010101" pitchFamily="2" charset="-122"/>
              <a:ea typeface="华文中宋" panose="02010600040101010101" pitchFamily="2" charset="-122"/>
            </a:endParaRPr>
          </a:p>
        </p:txBody>
      </p:sp>
      <p:sp>
        <p:nvSpPr>
          <p:cNvPr id="17" name="矩形: 圆角 16"/>
          <p:cNvSpPr/>
          <p:nvPr/>
        </p:nvSpPr>
        <p:spPr>
          <a:xfrm>
            <a:off x="5454511" y="2408865"/>
            <a:ext cx="1282979" cy="329869"/>
          </a:xfrm>
          <a:prstGeom prst="roundRect">
            <a:avLst>
              <a:gd name="adj" fmla="val 50000"/>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等线" panose="02010600030101010101" charset="-122"/>
                <a:ea typeface="等线" panose="02010600030101010101" charset="-122"/>
              </a:rPr>
              <a:t>Part  02</a:t>
            </a:r>
            <a:endParaRPr lang="zh-CN" altLang="en-US" sz="1600" dirty="0">
              <a:solidFill>
                <a:schemeClr val="bg1"/>
              </a:solidFill>
              <a:latin typeface="等线" panose="02010600030101010101" charset="-122"/>
              <a:ea typeface="等线" panose="02010600030101010101"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4952028" cy="461665"/>
          </a:xfrm>
          <a:prstGeom prst="rect">
            <a:avLst/>
          </a:prstGeom>
          <a:noFill/>
        </p:spPr>
        <p:txBody>
          <a:bodyPr vert="horz" wrap="square" rtlCol="0">
            <a:spAutoFit/>
          </a:bodyPr>
          <a:lstStyle/>
          <a:p>
            <a:r>
              <a:rPr lang="en-US" altLang="zh-CN" sz="2400" spc="600" dirty="0">
                <a:solidFill>
                  <a:schemeClr val="accent1"/>
                </a:solidFill>
                <a:latin typeface="华文中宋" panose="02010600040101010101" pitchFamily="2" charset="-122"/>
                <a:ea typeface="华文中宋" panose="02010600040101010101" pitchFamily="2" charset="-122"/>
              </a:rPr>
              <a:t>GIS</a:t>
            </a:r>
            <a:r>
              <a:rPr lang="zh-CN" altLang="zh-CN" sz="2400" spc="600" dirty="0">
                <a:solidFill>
                  <a:schemeClr val="accent1"/>
                </a:solidFill>
                <a:latin typeface="华文中宋" panose="02010600040101010101" pitchFamily="2" charset="-122"/>
                <a:ea typeface="华文中宋" panose="02010600040101010101" pitchFamily="2" charset="-122"/>
              </a:rPr>
              <a:t>软件用户交互设计对比</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rPr>
              <a:t>02</a:t>
            </a:r>
            <a:endParaRPr lang="zh-CN" altLang="en-US" sz="3200" dirty="0">
              <a:solidFill>
                <a:schemeClr val="accent1"/>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768498" y="2140146"/>
            <a:ext cx="272256" cy="272256"/>
            <a:chOff x="965415" y="3475829"/>
            <a:chExt cx="272256" cy="272256"/>
          </a:xfrm>
        </p:grpSpPr>
        <p:sp>
          <p:nvSpPr>
            <p:cNvPr id="28" name="Shape 4549"/>
            <p:cNvSpPr/>
            <p:nvPr/>
          </p:nvSpPr>
          <p:spPr>
            <a:xfrm>
              <a:off x="965415" y="3475829"/>
              <a:ext cx="272256" cy="2722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方正清仿宋 简 Bold" panose="02000800000000000000" charset="-122"/>
              </a:endParaRPr>
            </a:p>
          </p:txBody>
        </p:sp>
        <p:sp>
          <p:nvSpPr>
            <p:cNvPr id="29" name="Shape 4550"/>
            <p:cNvSpPr/>
            <p:nvPr/>
          </p:nvSpPr>
          <p:spPr>
            <a:xfrm>
              <a:off x="1038036" y="3545338"/>
              <a:ext cx="127016" cy="133239"/>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75000"/>
                <a:lumOff val="2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dirty="0">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Stymie Std Light Italic" panose="02010600010101010101" charset="-122"/>
              </a:endParaRPr>
            </a:p>
          </p:txBody>
        </p:sp>
      </p:grpSp>
      <p:sp>
        <p:nvSpPr>
          <p:cNvPr id="30" name="TextBox 18"/>
          <p:cNvSpPr txBox="1"/>
          <p:nvPr/>
        </p:nvSpPr>
        <p:spPr>
          <a:xfrm>
            <a:off x="1141825" y="2447702"/>
            <a:ext cx="4116074" cy="448456"/>
          </a:xfrm>
          <a:prstGeom prst="rect">
            <a:avLst/>
          </a:prstGeom>
          <a:noFill/>
        </p:spPr>
        <p:txBody>
          <a:bodyPr wrap="square" lIns="0" tIns="0" rIns="0" bIns="0" rtlCol="0">
            <a:spAutoFit/>
          </a:bodyPr>
          <a:lstStyle/>
          <a:p>
            <a:pPr marL="0" indent="0">
              <a:lnSpc>
                <a:spcPts val="1650"/>
              </a:lnSpc>
              <a:buNone/>
            </a:pPr>
            <a:r>
              <a:rPr lang="en-US" altLang="zh-CN" dirty="0" err="1">
                <a:solidFill>
                  <a:srgbClr val="666666"/>
                </a:solidFill>
                <a:latin typeface="华文仿宋" panose="02010600040101010101" pitchFamily="2" charset="-122"/>
                <a:ea typeface="华文仿宋" panose="02010600040101010101" pitchFamily="2" charset="-122"/>
                <a:cs typeface="微软雅黑" panose="020B0503020204020204" pitchFamily="34" charset="-120"/>
              </a:rPr>
              <a:t>GIS结合了地图学、计算机科学与地理学，形成技术系统</a:t>
            </a:r>
            <a:r>
              <a:rPr lang="en-US" altLang="zh-CN" dirty="0">
                <a:solidFill>
                  <a:srgbClr val="666666"/>
                </a:solidFill>
                <a:latin typeface="华文仿宋" panose="02010600040101010101" pitchFamily="2" charset="-122"/>
                <a:ea typeface="华文仿宋" panose="02010600040101010101" pitchFamily="2" charset="-122"/>
                <a:cs typeface="微软雅黑" panose="020B0503020204020204" pitchFamily="34" charset="-120"/>
              </a:rPr>
              <a:t>。</a:t>
            </a:r>
            <a:endParaRPr lang="en-US" altLang="zh-CN" dirty="0">
              <a:latin typeface="华文仿宋" panose="02010600040101010101" pitchFamily="2" charset="-122"/>
              <a:ea typeface="华文仿宋" panose="02010600040101010101" pitchFamily="2" charset="-122"/>
            </a:endParaRPr>
          </a:p>
        </p:txBody>
      </p:sp>
      <p:sp>
        <p:nvSpPr>
          <p:cNvPr id="35" name="TextBox 23"/>
          <p:cNvSpPr txBox="1"/>
          <p:nvPr/>
        </p:nvSpPr>
        <p:spPr>
          <a:xfrm>
            <a:off x="1017929" y="1092196"/>
            <a:ext cx="4383829" cy="883575"/>
          </a:xfrm>
          <a:prstGeom prst="rect">
            <a:avLst/>
          </a:prstGeom>
          <a:noFill/>
        </p:spPr>
        <p:txBody>
          <a:bodyPr wrap="square" rtlCol="0">
            <a:spAutoFit/>
          </a:bodyPr>
          <a:lstStyle/>
          <a:p>
            <a:pPr marL="0" indent="0" algn="ctr">
              <a:lnSpc>
                <a:spcPts val="3150"/>
              </a:lnSpc>
              <a:buNone/>
            </a:pPr>
            <a:r>
              <a:rPr lang="en-US" altLang="zh-CN" sz="2400" b="1" dirty="0" err="1">
                <a:solidFill>
                  <a:srgbClr val="000000"/>
                </a:solidFill>
                <a:latin typeface="华文中宋" panose="02010600040101010101" pitchFamily="2" charset="-122"/>
                <a:ea typeface="华文中宋" panose="02010600040101010101" pitchFamily="2" charset="-122"/>
                <a:cs typeface="微软雅黑" panose="020B0503020204020204" pitchFamily="34" charset="-120"/>
              </a:rPr>
              <a:t>地理信息系统的定义及其在空间数据分析中的角色</a:t>
            </a:r>
            <a:endParaRPr lang="en-US" altLang="zh-CN" sz="2400" dirty="0">
              <a:latin typeface="华文中宋" panose="02010600040101010101" pitchFamily="2" charset="-122"/>
              <a:ea typeface="华文中宋" panose="02010600040101010101" pitchFamily="2" charset="-122"/>
            </a:endParaRPr>
          </a:p>
        </p:txBody>
      </p:sp>
      <p:sp>
        <p:nvSpPr>
          <p:cNvPr id="37" name="矩形 36"/>
          <p:cNvSpPr/>
          <p:nvPr/>
        </p:nvSpPr>
        <p:spPr>
          <a:xfrm>
            <a:off x="8397321" y="4955538"/>
            <a:ext cx="3034737" cy="1198880"/>
          </a:xfrm>
          <a:prstGeom prst="rect">
            <a:avLst/>
          </a:prstGeom>
        </p:spPr>
        <p:txBody>
          <a:bodyPr vert="horz" wrap="square">
            <a:spAutoFit/>
          </a:bodyPr>
          <a:lstStyle/>
          <a:p>
            <a:pPr>
              <a:lnSpc>
                <a:spcPct val="200000"/>
              </a:lnSpc>
            </a:pPr>
            <a:r>
              <a:rPr lang="en-US" altLang="zh-CN" sz="900" dirty="0">
                <a:solidFill>
                  <a:schemeClr val="bg1"/>
                </a:solidFill>
                <a:latin typeface="Calibri Light" panose="020F0302020204030204" pitchFamily="34" charset="0"/>
                <a:cs typeface="Calibri Light" panose="020F0302020204030204" pitchFamily="34" charset="0"/>
              </a:rPr>
              <a:t>单击输入你的正文，文字是您的思想提炼，为了最终演示发布的良好效果，请尽量言简意赅的阐述观点；根据需要，可酌情增减文字，以便观者可以准确理解您所传达的信息。</a:t>
            </a:r>
            <a:endParaRPr lang="en-US" altLang="zh-CN" sz="900" dirty="0">
              <a:solidFill>
                <a:schemeClr val="bg1"/>
              </a:solidFill>
              <a:latin typeface="Calibri Light" panose="020F0302020204030204" pitchFamily="34" charset="0"/>
              <a:cs typeface="Calibri Light" panose="020F0302020204030204" pitchFamily="34" charset="0"/>
            </a:endParaRPr>
          </a:p>
        </p:txBody>
      </p:sp>
      <p:sp>
        <p:nvSpPr>
          <p:cNvPr id="38" name="矩形 37"/>
          <p:cNvSpPr/>
          <p:nvPr/>
        </p:nvSpPr>
        <p:spPr>
          <a:xfrm>
            <a:off x="8397321" y="4523947"/>
            <a:ext cx="3034737" cy="414020"/>
          </a:xfrm>
          <a:prstGeom prst="rect">
            <a:avLst/>
          </a:prstGeom>
        </p:spPr>
        <p:txBody>
          <a:bodyPr vert="horz" wrap="square">
            <a:spAutoFit/>
          </a:bodyPr>
          <a:lstStyle/>
          <a:p>
            <a:pPr>
              <a:lnSpc>
                <a:spcPct val="150000"/>
              </a:lnSpc>
            </a:pPr>
            <a:r>
              <a:rPr lang="zh-CN" altLang="en-US" sz="1400" b="1" dirty="0">
                <a:solidFill>
                  <a:schemeClr val="bg1"/>
                </a:solidFill>
                <a:latin typeface="Calibri Light" panose="020F0302020204030204" pitchFamily="34" charset="0"/>
                <a:cs typeface="Calibri Light" panose="020F0302020204030204" pitchFamily="34" charset="0"/>
              </a:rPr>
              <a:t>请输入你的内容</a:t>
            </a:r>
            <a:endParaRPr lang="zh-CN" altLang="en-US" sz="1400" b="1" dirty="0">
              <a:solidFill>
                <a:schemeClr val="bg1"/>
              </a:solidFill>
              <a:latin typeface="Calibri Light" panose="020F0302020204030204" pitchFamily="34" charset="0"/>
              <a:cs typeface="Calibri Light" panose="020F0302020204030204" pitchFamily="34" charset="0"/>
            </a:endParaRPr>
          </a:p>
        </p:txBody>
      </p:sp>
      <p:sp>
        <p:nvSpPr>
          <p:cNvPr id="4" name="文本框 3"/>
          <p:cNvSpPr txBox="1"/>
          <p:nvPr/>
        </p:nvSpPr>
        <p:spPr>
          <a:xfrm>
            <a:off x="1048382" y="2128703"/>
            <a:ext cx="1668071" cy="310341"/>
          </a:xfrm>
          <a:prstGeom prst="rect">
            <a:avLst/>
          </a:prstGeom>
          <a:noFill/>
        </p:spPr>
        <p:txBody>
          <a:bodyPr wrap="square">
            <a:spAutoFit/>
          </a:bodyPr>
          <a:lstStyle/>
          <a:p>
            <a:pPr marL="0" indent="0" algn="ctr">
              <a:lnSpc>
                <a:spcPts val="1690"/>
              </a:lnSpc>
              <a:buNone/>
            </a:pPr>
            <a:r>
              <a:rPr lang="en-US" altLang="zh-CN" sz="1600" b="1"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0"/>
              </a:rPr>
              <a:t>集成多学科技术</a:t>
            </a:r>
            <a:endParaRPr lang="en-US" altLang="zh-CN" sz="1600" b="1" dirty="0"/>
          </a:p>
        </p:txBody>
      </p:sp>
      <p:grpSp>
        <p:nvGrpSpPr>
          <p:cNvPr id="5" name="组合 4"/>
          <p:cNvGrpSpPr/>
          <p:nvPr/>
        </p:nvGrpSpPr>
        <p:grpSpPr>
          <a:xfrm>
            <a:off x="776126" y="3054129"/>
            <a:ext cx="272256" cy="272256"/>
            <a:chOff x="965415" y="3475829"/>
            <a:chExt cx="272256" cy="272256"/>
          </a:xfrm>
        </p:grpSpPr>
        <p:sp>
          <p:nvSpPr>
            <p:cNvPr id="6" name="Shape 4549"/>
            <p:cNvSpPr/>
            <p:nvPr/>
          </p:nvSpPr>
          <p:spPr>
            <a:xfrm>
              <a:off x="965415" y="3475829"/>
              <a:ext cx="272256" cy="2722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endParaRPr dirty="0">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方正清仿宋 简 Bold" panose="02000800000000000000" charset="-122"/>
              </a:endParaRPr>
            </a:p>
          </p:txBody>
        </p:sp>
        <p:sp>
          <p:nvSpPr>
            <p:cNvPr id="7" name="Shape 4550"/>
            <p:cNvSpPr/>
            <p:nvPr/>
          </p:nvSpPr>
          <p:spPr>
            <a:xfrm>
              <a:off x="1038036" y="3545338"/>
              <a:ext cx="127016" cy="133239"/>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75000"/>
                <a:lumOff val="2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Stymie Std Light Italic" panose="02010600010101010101" charset="-122"/>
              </a:endParaRPr>
            </a:p>
          </p:txBody>
        </p:sp>
      </p:grpSp>
      <p:sp>
        <p:nvSpPr>
          <p:cNvPr id="9" name="文本框 8"/>
          <p:cNvSpPr txBox="1"/>
          <p:nvPr/>
        </p:nvSpPr>
        <p:spPr>
          <a:xfrm>
            <a:off x="1072512" y="3031376"/>
            <a:ext cx="1404351" cy="316049"/>
          </a:xfrm>
          <a:prstGeom prst="rect">
            <a:avLst/>
          </a:prstGeom>
          <a:noFill/>
        </p:spPr>
        <p:txBody>
          <a:bodyPr wrap="square">
            <a:spAutoFit/>
          </a:bodyPr>
          <a:lstStyle/>
          <a:p>
            <a:pPr algn="ctr">
              <a:lnSpc>
                <a:spcPts val="1690"/>
              </a:lnSpc>
            </a:pPr>
            <a:r>
              <a:rPr lang="en-US" altLang="zh-CN" sz="1600" b="1" dirty="0" err="1">
                <a:solidFill>
                  <a:srgbClr val="000000"/>
                </a:solidFill>
                <a:latin typeface="微软雅黑" panose="020B0503020204020204" pitchFamily="34" charset="-122"/>
                <a:ea typeface="微软雅黑" panose="020B0503020204020204" pitchFamily="34" charset="-122"/>
              </a:rPr>
              <a:t>处理空间数据</a:t>
            </a:r>
            <a:endParaRPr lang="en-US" altLang="zh-CN" sz="1600" b="1" dirty="0">
              <a:solidFill>
                <a:srgbClr val="000000"/>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1040754" y="3439060"/>
            <a:ext cx="4457920" cy="534057"/>
          </a:xfrm>
          <a:prstGeom prst="rect">
            <a:avLst/>
          </a:prstGeom>
          <a:noFill/>
        </p:spPr>
        <p:txBody>
          <a:bodyPr wrap="square">
            <a:spAutoFit/>
          </a:bodyPr>
          <a:lstStyle/>
          <a:p>
            <a:pPr marL="0" indent="0">
              <a:lnSpc>
                <a:spcPts val="1650"/>
              </a:lnSpc>
              <a:buNone/>
            </a:pPr>
            <a:r>
              <a:rPr lang="en-US" altLang="zh-CN" dirty="0" err="1">
                <a:solidFill>
                  <a:srgbClr val="666666"/>
                </a:solidFill>
                <a:latin typeface="华文仿宋" panose="02010600040101010101" pitchFamily="2" charset="-122"/>
                <a:ea typeface="华文仿宋" panose="02010600040101010101" pitchFamily="2" charset="-122"/>
              </a:rPr>
              <a:t>GIS用于采集、存储、管理和分析包含位置、属性和时间的空间数据</a:t>
            </a:r>
            <a:r>
              <a:rPr lang="en-US" altLang="zh-CN" sz="1800" dirty="0">
                <a:solidFill>
                  <a:srgbClr val="666666"/>
                </a:solidFill>
                <a:latin typeface="微软雅黑" panose="020B0503020204020204" pitchFamily="34" charset="-122"/>
                <a:ea typeface="微软雅黑" panose="020B0503020204020204" pitchFamily="34" charset="-122"/>
                <a:cs typeface="微软雅黑" panose="020B0503020204020204" pitchFamily="34" charset="-120"/>
              </a:rPr>
              <a:t>。</a:t>
            </a:r>
            <a:endParaRPr lang="en-US" altLang="zh-CN" sz="1800" dirty="0"/>
          </a:p>
        </p:txBody>
      </p:sp>
      <p:grpSp>
        <p:nvGrpSpPr>
          <p:cNvPr id="17" name="组合 16"/>
          <p:cNvGrpSpPr/>
          <p:nvPr/>
        </p:nvGrpSpPr>
        <p:grpSpPr>
          <a:xfrm>
            <a:off x="774264" y="4113171"/>
            <a:ext cx="272256" cy="272256"/>
            <a:chOff x="965415" y="3475829"/>
            <a:chExt cx="272256" cy="272256"/>
          </a:xfrm>
        </p:grpSpPr>
        <p:sp>
          <p:nvSpPr>
            <p:cNvPr id="18" name="Shape 4549"/>
            <p:cNvSpPr/>
            <p:nvPr/>
          </p:nvSpPr>
          <p:spPr>
            <a:xfrm>
              <a:off x="965415" y="3475829"/>
              <a:ext cx="272256" cy="2722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endParaRPr dirty="0">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方正清仿宋 简 Bold" panose="02000800000000000000" charset="-122"/>
              </a:endParaRPr>
            </a:p>
          </p:txBody>
        </p:sp>
        <p:sp>
          <p:nvSpPr>
            <p:cNvPr id="20" name="Shape 4550"/>
            <p:cNvSpPr/>
            <p:nvPr/>
          </p:nvSpPr>
          <p:spPr>
            <a:xfrm>
              <a:off x="1038036" y="3545338"/>
              <a:ext cx="127016" cy="133239"/>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75000"/>
                <a:lumOff val="2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Stymie Std Light Italic" panose="02010600010101010101" charset="-122"/>
              </a:endParaRPr>
            </a:p>
          </p:txBody>
        </p:sp>
      </p:grpSp>
      <p:grpSp>
        <p:nvGrpSpPr>
          <p:cNvPr id="39" name="组合 38"/>
          <p:cNvGrpSpPr/>
          <p:nvPr/>
        </p:nvGrpSpPr>
        <p:grpSpPr>
          <a:xfrm>
            <a:off x="776126" y="5207345"/>
            <a:ext cx="272256" cy="272256"/>
            <a:chOff x="965415" y="3475829"/>
            <a:chExt cx="272256" cy="272256"/>
          </a:xfrm>
        </p:grpSpPr>
        <p:sp>
          <p:nvSpPr>
            <p:cNvPr id="40" name="Shape 4549"/>
            <p:cNvSpPr/>
            <p:nvPr/>
          </p:nvSpPr>
          <p:spPr>
            <a:xfrm>
              <a:off x="965415" y="3475829"/>
              <a:ext cx="272256" cy="2722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endParaRPr dirty="0">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方正清仿宋 简 Bold" panose="02000800000000000000" charset="-122"/>
              </a:endParaRPr>
            </a:p>
          </p:txBody>
        </p:sp>
        <p:sp>
          <p:nvSpPr>
            <p:cNvPr id="41" name="Shape 4550"/>
            <p:cNvSpPr/>
            <p:nvPr/>
          </p:nvSpPr>
          <p:spPr>
            <a:xfrm>
              <a:off x="1038036" y="3545338"/>
              <a:ext cx="127016" cy="133239"/>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75000"/>
                <a:lumOff val="2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Stymie Std Light Italic" panose="02010600010101010101" charset="-122"/>
              </a:endParaRPr>
            </a:p>
          </p:txBody>
        </p:sp>
      </p:grpSp>
      <p:sp>
        <p:nvSpPr>
          <p:cNvPr id="43" name="文本框 42"/>
          <p:cNvSpPr txBox="1"/>
          <p:nvPr/>
        </p:nvSpPr>
        <p:spPr>
          <a:xfrm rot="10800000" flipV="1">
            <a:off x="1017929" y="4100196"/>
            <a:ext cx="1461721" cy="316049"/>
          </a:xfrm>
          <a:prstGeom prst="rect">
            <a:avLst/>
          </a:prstGeom>
          <a:noFill/>
        </p:spPr>
        <p:txBody>
          <a:bodyPr wrap="square">
            <a:spAutoFit/>
          </a:bodyPr>
          <a:lstStyle/>
          <a:p>
            <a:pPr algn="ctr">
              <a:lnSpc>
                <a:spcPts val="1690"/>
              </a:lnSpc>
            </a:pPr>
            <a:r>
              <a:rPr lang="en-US" altLang="zh-CN" sz="1600" b="1" dirty="0" err="1">
                <a:solidFill>
                  <a:srgbClr val="000000"/>
                </a:solidFill>
                <a:latin typeface="微软雅黑" panose="020B0503020204020204" pitchFamily="34" charset="-122"/>
                <a:ea typeface="微软雅黑" panose="020B0503020204020204" pitchFamily="34" charset="-122"/>
              </a:rPr>
              <a:t>支持决策制定</a:t>
            </a:r>
            <a:endParaRPr lang="en-US" altLang="zh-CN" sz="1600" b="1" dirty="0">
              <a:solidFill>
                <a:srgbClr val="000000"/>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1013760" y="4489289"/>
            <a:ext cx="4457920" cy="536044"/>
          </a:xfrm>
          <a:prstGeom prst="rect">
            <a:avLst/>
          </a:prstGeom>
          <a:noFill/>
        </p:spPr>
        <p:txBody>
          <a:bodyPr wrap="square">
            <a:spAutoFit/>
          </a:bodyPr>
          <a:lstStyle/>
          <a:p>
            <a:pPr marL="0" indent="0">
              <a:lnSpc>
                <a:spcPts val="1650"/>
              </a:lnSpc>
              <a:buNone/>
            </a:pPr>
            <a:r>
              <a:rPr lang="en-US" altLang="zh-CN" dirty="0" err="1">
                <a:solidFill>
                  <a:srgbClr val="666666"/>
                </a:solidFill>
                <a:latin typeface="华文仿宋" panose="02010600040101010101" pitchFamily="2" charset="-122"/>
                <a:ea typeface="华文仿宋" panose="02010600040101010101" pitchFamily="2" charset="-122"/>
              </a:rPr>
              <a:t>通过揭示模式、趋势与关系，GIS为城市规划、环境管理等提供决策支持</a:t>
            </a:r>
            <a:r>
              <a:rPr lang="en-US" altLang="zh-CN" sz="1800" dirty="0">
                <a:solidFill>
                  <a:srgbClr val="666666"/>
                </a:solidFill>
                <a:latin typeface="华文仿宋" panose="02010600040101010101" pitchFamily="2" charset="-122"/>
                <a:ea typeface="华文仿宋" panose="02010600040101010101" pitchFamily="2" charset="-122"/>
                <a:cs typeface="微软雅黑" panose="020B0503020204020204" pitchFamily="34" charset="-120"/>
              </a:rPr>
              <a:t>。</a:t>
            </a:r>
            <a:endParaRPr lang="en-US" altLang="zh-CN" sz="1800" dirty="0">
              <a:solidFill>
                <a:srgbClr val="666666"/>
              </a:solidFill>
              <a:latin typeface="华文仿宋" panose="02010600040101010101" pitchFamily="2" charset="-122"/>
              <a:ea typeface="华文仿宋" panose="02010600040101010101" pitchFamily="2" charset="-122"/>
              <a:cs typeface="微软雅黑" panose="020B0503020204020204" pitchFamily="34" charset="-120"/>
            </a:endParaRPr>
          </a:p>
        </p:txBody>
      </p:sp>
      <p:sp>
        <p:nvSpPr>
          <p:cNvPr id="47" name="文本框 46"/>
          <p:cNvSpPr txBox="1"/>
          <p:nvPr/>
        </p:nvSpPr>
        <p:spPr>
          <a:xfrm>
            <a:off x="1011142" y="5192957"/>
            <a:ext cx="1483643" cy="316049"/>
          </a:xfrm>
          <a:prstGeom prst="rect">
            <a:avLst/>
          </a:prstGeom>
          <a:noFill/>
        </p:spPr>
        <p:txBody>
          <a:bodyPr wrap="square">
            <a:spAutoFit/>
          </a:bodyPr>
          <a:lstStyle/>
          <a:p>
            <a:pPr marL="0" indent="0" algn="ctr">
              <a:lnSpc>
                <a:spcPts val="1690"/>
              </a:lnSpc>
              <a:buNone/>
            </a:pPr>
            <a:r>
              <a:rPr lang="en-US" altLang="zh-CN" sz="1600" b="1" dirty="0" err="1">
                <a:solidFill>
                  <a:srgbClr val="000000"/>
                </a:solidFill>
                <a:latin typeface="微软雅黑" panose="020B0503020204020204" pitchFamily="34" charset="-122"/>
                <a:ea typeface="微软雅黑" panose="020B0503020204020204" pitchFamily="34" charset="-122"/>
              </a:rPr>
              <a:t>技术持续发展</a:t>
            </a:r>
            <a:endParaRPr lang="en-US" altLang="zh-CN" sz="1600" b="1" dirty="0">
              <a:solidFill>
                <a:srgbClr val="000000"/>
              </a:solidFill>
              <a:latin typeface="微软雅黑" panose="020B0503020204020204" pitchFamily="34" charset="-122"/>
              <a:ea typeface="微软雅黑" panose="020B0503020204020204" pitchFamily="34" charset="-122"/>
            </a:endParaRPr>
          </a:p>
        </p:txBody>
      </p:sp>
      <p:sp>
        <p:nvSpPr>
          <p:cNvPr id="49" name="文本框 48"/>
          <p:cNvSpPr txBox="1"/>
          <p:nvPr/>
        </p:nvSpPr>
        <p:spPr>
          <a:xfrm>
            <a:off x="1013760" y="5494791"/>
            <a:ext cx="4573263" cy="534057"/>
          </a:xfrm>
          <a:prstGeom prst="rect">
            <a:avLst/>
          </a:prstGeom>
          <a:noFill/>
        </p:spPr>
        <p:txBody>
          <a:bodyPr wrap="square">
            <a:spAutoFit/>
          </a:bodyPr>
          <a:lstStyle/>
          <a:p>
            <a:pPr marL="0" indent="0">
              <a:lnSpc>
                <a:spcPts val="1650"/>
              </a:lnSpc>
              <a:buNone/>
            </a:pPr>
            <a:r>
              <a:rPr lang="en-US" altLang="zh-CN" dirty="0" err="1">
                <a:solidFill>
                  <a:srgbClr val="666666"/>
                </a:solidFill>
                <a:latin typeface="华文仿宋" panose="02010600040101010101" pitchFamily="2" charset="-122"/>
                <a:ea typeface="华文仿宋" panose="02010600040101010101" pitchFamily="2" charset="-122"/>
              </a:rPr>
              <a:t>云计算、大数据和人工智能推动GIS技术进步，提升空间数据分析能力</a:t>
            </a:r>
            <a:r>
              <a:rPr lang="en-US" altLang="zh-CN" sz="1800" dirty="0">
                <a:solidFill>
                  <a:srgbClr val="666666"/>
                </a:solidFill>
                <a:latin typeface="华文仿宋" panose="02010600040101010101" pitchFamily="2" charset="-122"/>
                <a:ea typeface="华文仿宋" panose="02010600040101010101" pitchFamily="2" charset="-122"/>
                <a:cs typeface="微软雅黑" panose="020B0503020204020204" pitchFamily="34" charset="-120"/>
              </a:rPr>
              <a:t>。</a:t>
            </a:r>
            <a:endParaRPr lang="en-US" altLang="zh-CN" sz="1800" dirty="0">
              <a:latin typeface="华文仿宋" panose="02010600040101010101" pitchFamily="2" charset="-122"/>
              <a:ea typeface="华文仿宋" panose="02010600040101010101" pitchFamily="2" charset="-122"/>
            </a:endParaRPr>
          </a:p>
        </p:txBody>
      </p:sp>
      <p:pic>
        <p:nvPicPr>
          <p:cNvPr id="1026" name="Picture 2" descr="GIS 简介| ArcGIS Resource Center"/>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830688" y="1792603"/>
            <a:ext cx="5438775" cy="37623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5891970" cy="830997"/>
          </a:xfrm>
          <a:prstGeom prst="rect">
            <a:avLst/>
          </a:prstGeom>
          <a:noFill/>
        </p:spPr>
        <p:txBody>
          <a:bodyPr vert="horz" wrap="square" rtlCol="0">
            <a:spAutoFit/>
          </a:bodyPr>
          <a:lstStyle/>
          <a:p>
            <a:r>
              <a:rPr lang="zh-CN" altLang="en-US" sz="2400" spc="600" dirty="0">
                <a:solidFill>
                  <a:schemeClr val="accent1"/>
                </a:solidFill>
                <a:latin typeface="华文中宋" panose="02010600040101010101" pitchFamily="2" charset="-122"/>
                <a:ea typeface="华文中宋" panose="02010600040101010101" pitchFamily="2" charset="-122"/>
              </a:rPr>
              <a:t>国内外</a:t>
            </a:r>
            <a:r>
              <a:rPr lang="en-US" altLang="zh-CN" sz="2400" spc="600" dirty="0">
                <a:solidFill>
                  <a:schemeClr val="accent1"/>
                </a:solidFill>
                <a:latin typeface="华文中宋" panose="02010600040101010101" pitchFamily="2" charset="-122"/>
                <a:ea typeface="华文中宋" panose="02010600040101010101" pitchFamily="2" charset="-122"/>
              </a:rPr>
              <a:t>GIS</a:t>
            </a:r>
            <a:r>
              <a:rPr lang="zh-CN" altLang="zh-CN" sz="2400" spc="600" dirty="0">
                <a:solidFill>
                  <a:schemeClr val="accent1"/>
                </a:solidFill>
                <a:latin typeface="华文中宋" panose="02010600040101010101" pitchFamily="2" charset="-122"/>
                <a:ea typeface="华文中宋" panose="02010600040101010101" pitchFamily="2" charset="-122"/>
              </a:rPr>
              <a:t>软件</a:t>
            </a:r>
            <a:r>
              <a:rPr lang="zh-CN" altLang="en-US" sz="2400" spc="600" dirty="0">
                <a:solidFill>
                  <a:schemeClr val="accent1"/>
                </a:solidFill>
                <a:latin typeface="华文中宋" panose="02010600040101010101" pitchFamily="2" charset="-122"/>
                <a:ea typeface="华文中宋" panose="02010600040101010101" pitchFamily="2" charset="-122"/>
              </a:rPr>
              <a:t>界面</a:t>
            </a:r>
            <a:r>
              <a:rPr lang="zh-CN" altLang="zh-CN" sz="2400" spc="600" dirty="0">
                <a:solidFill>
                  <a:schemeClr val="accent1"/>
                </a:solidFill>
                <a:latin typeface="华文中宋" panose="02010600040101010101" pitchFamily="2" charset="-122"/>
                <a:ea typeface="华文中宋" panose="02010600040101010101" pitchFamily="2" charset="-122"/>
              </a:rPr>
              <a:t>设计对比</a:t>
            </a:r>
            <a:br>
              <a:rPr lang="zh-CN" altLang="en-US" dirty="0"/>
            </a:b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rPr>
              <a:t>2.1</a:t>
            </a:r>
            <a:endParaRPr lang="zh-CN" altLang="en-US" sz="3200" dirty="0">
              <a:solidFill>
                <a:schemeClr val="accent1"/>
              </a:solidFill>
              <a:latin typeface="微软雅黑" panose="020B0503020204020204" pitchFamily="34" charset="-122"/>
              <a:ea typeface="微软雅黑" panose="020B0503020204020204" pitchFamily="34" charset="-122"/>
            </a:endParaRPr>
          </a:p>
        </p:txBody>
      </p:sp>
      <p:pic>
        <p:nvPicPr>
          <p:cNvPr id="2050" name="Picture 2" descr="ArcGIS Alternatives – The Top 10 Alternatives to ArcGIS – Equator"/>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41429" y="977956"/>
            <a:ext cx="3365001" cy="213367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igitizing Map Data (QGIS3) — QGIS Tutorials and Tip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762717" y="950607"/>
            <a:ext cx="3358281" cy="229807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apGIS Desktop | MapGIS|中地数码-国产GIS-地理信息系统软件"/>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18486" y="3609315"/>
            <a:ext cx="3441030" cy="2272195"/>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p:cNvSpPr txBox="1"/>
          <p:nvPr/>
        </p:nvSpPr>
        <p:spPr>
          <a:xfrm>
            <a:off x="3706430" y="1222483"/>
            <a:ext cx="4954722" cy="1754326"/>
          </a:xfrm>
          <a:prstGeom prst="rect">
            <a:avLst/>
          </a:prstGeom>
          <a:noFill/>
        </p:spPr>
        <p:txBody>
          <a:bodyPr wrap="square">
            <a:spAutoFit/>
          </a:bodyPr>
          <a:lstStyle/>
          <a:p>
            <a:pPr indent="304800" algn="just"/>
            <a:r>
              <a:rPr lang="zh-CN" altLang="zh-CN" sz="1800" b="1" kern="100" dirty="0">
                <a:effectLst/>
                <a:latin typeface="等线" panose="02010600030101010101" charset="-122"/>
                <a:ea typeface="等线" panose="02010600030101010101" charset="-122"/>
                <a:cs typeface="Times New Roman" panose="02020603050405020304" pitchFamily="18" charset="0"/>
              </a:rPr>
              <a:t>国外软件</a:t>
            </a:r>
            <a:r>
              <a:rPr lang="zh-CN" altLang="zh-CN" sz="1800" kern="100" dirty="0">
                <a:effectLst/>
                <a:latin typeface="等线" panose="02010600030101010101" charset="-122"/>
                <a:ea typeface="等线" panose="02010600030101010101" charset="-122"/>
                <a:cs typeface="Times New Roman" panose="02020603050405020304" pitchFamily="18" charset="0"/>
              </a:rPr>
              <a:t>：</a:t>
            </a:r>
            <a:r>
              <a:rPr lang="en-US" altLang="zh-CN" sz="1800" kern="100" dirty="0">
                <a:solidFill>
                  <a:srgbClr val="FF0000"/>
                </a:solidFill>
                <a:effectLst/>
                <a:latin typeface="等线" panose="02010600030101010101" charset="-122"/>
                <a:ea typeface="等线" panose="02010600030101010101" charset="-122"/>
                <a:cs typeface="Times New Roman" panose="02020603050405020304" pitchFamily="18" charset="0"/>
              </a:rPr>
              <a:t>ArcGIS</a:t>
            </a:r>
            <a:r>
              <a:rPr lang="zh-CN" altLang="zh-CN" sz="1800" kern="100" dirty="0">
                <a:effectLst/>
                <a:latin typeface="等线" panose="02010600030101010101" charset="-122"/>
                <a:ea typeface="等线" panose="02010600030101010101" charset="-122"/>
                <a:cs typeface="Times New Roman" panose="02020603050405020304" pitchFamily="18" charset="0"/>
              </a:rPr>
              <a:t>以其专业且友好的用户界面著称，</a:t>
            </a:r>
            <a:r>
              <a:rPr lang="en-US" altLang="zh-CN" sz="1800" kern="100" dirty="0">
                <a:effectLst/>
                <a:latin typeface="等线" panose="02010600030101010101" charset="-122"/>
                <a:ea typeface="等线" panose="02010600030101010101" charset="-122"/>
                <a:cs typeface="Times New Roman" panose="02020603050405020304" pitchFamily="18" charset="0"/>
              </a:rPr>
              <a:t>Ribbon</a:t>
            </a:r>
            <a:r>
              <a:rPr lang="zh-CN" altLang="zh-CN" sz="1800" kern="100" dirty="0">
                <a:effectLst/>
                <a:latin typeface="等线" panose="02010600030101010101" charset="-122"/>
                <a:ea typeface="等线" panose="02010600030101010101" charset="-122"/>
                <a:cs typeface="Times New Roman" panose="02020603050405020304" pitchFamily="18" charset="0"/>
              </a:rPr>
              <a:t>界面设计使得用户能够更轻松地掌握和上手。</a:t>
            </a:r>
            <a:r>
              <a:rPr lang="en-US" altLang="zh-CN" sz="1800" kern="100" dirty="0">
                <a:solidFill>
                  <a:srgbClr val="FF0000"/>
                </a:solidFill>
                <a:effectLst/>
                <a:latin typeface="等线" panose="02010600030101010101" charset="-122"/>
                <a:ea typeface="等线" panose="02010600030101010101" charset="-122"/>
                <a:cs typeface="Times New Roman" panose="02020603050405020304" pitchFamily="18" charset="0"/>
              </a:rPr>
              <a:t>QGIS</a:t>
            </a:r>
            <a:r>
              <a:rPr lang="zh-CN" altLang="zh-CN" sz="1800" kern="100" dirty="0">
                <a:effectLst/>
                <a:latin typeface="等线" panose="02010600030101010101" charset="-122"/>
                <a:ea typeface="等线" panose="02010600030101010101" charset="-122"/>
                <a:cs typeface="Times New Roman" panose="02020603050405020304" pitchFamily="18" charset="0"/>
              </a:rPr>
              <a:t>则以其简洁明了的界面设计和活跃的社区支持获得了用户的青睐，提供了丰富的自定义选项以适应不同用户的工作习惯。</a:t>
            </a:r>
            <a:endParaRPr lang="zh-CN" altLang="zh-CN" sz="1400" kern="100" dirty="0">
              <a:effectLst/>
              <a:latin typeface="等线" panose="02010600030101010101" charset="-122"/>
              <a:ea typeface="等线" panose="02010600030101010101" charset="-122"/>
              <a:cs typeface="Times New Roman" panose="02020603050405020304" pitchFamily="18" charset="0"/>
            </a:endParaRPr>
          </a:p>
        </p:txBody>
      </p:sp>
      <p:sp>
        <p:nvSpPr>
          <p:cNvPr id="37" name="文本框 36"/>
          <p:cNvSpPr txBox="1"/>
          <p:nvPr/>
        </p:nvSpPr>
        <p:spPr>
          <a:xfrm>
            <a:off x="3807996" y="4108110"/>
            <a:ext cx="4710490" cy="1477328"/>
          </a:xfrm>
          <a:prstGeom prst="rect">
            <a:avLst/>
          </a:prstGeom>
          <a:noFill/>
        </p:spPr>
        <p:txBody>
          <a:bodyPr wrap="square">
            <a:spAutoFit/>
          </a:bodyPr>
          <a:lstStyle/>
          <a:p>
            <a:pPr indent="304800" algn="just"/>
            <a:r>
              <a:rPr lang="zh-CN" altLang="zh-CN" sz="1800" b="1" kern="100" dirty="0">
                <a:effectLst/>
                <a:latin typeface="等线" panose="02010600030101010101" charset="-122"/>
                <a:ea typeface="等线" panose="02010600030101010101" charset="-122"/>
                <a:cs typeface="Times New Roman" panose="02020603050405020304" pitchFamily="18" charset="0"/>
              </a:rPr>
              <a:t>国内软件</a:t>
            </a:r>
            <a:r>
              <a:rPr lang="zh-CN" altLang="zh-CN" sz="1800" kern="100" dirty="0">
                <a:effectLst/>
                <a:latin typeface="等线" panose="02010600030101010101" charset="-122"/>
                <a:ea typeface="等线" panose="02010600030101010101" charset="-122"/>
                <a:cs typeface="Times New Roman" panose="02020603050405020304" pitchFamily="18" charset="0"/>
              </a:rPr>
              <a:t>：</a:t>
            </a:r>
            <a:r>
              <a:rPr lang="en-US" altLang="zh-CN" sz="1800" kern="100" dirty="0" err="1">
                <a:solidFill>
                  <a:srgbClr val="FF0000"/>
                </a:solidFill>
                <a:effectLst/>
                <a:latin typeface="等线" panose="02010600030101010101" charset="-122"/>
                <a:ea typeface="等线" panose="02010600030101010101" charset="-122"/>
                <a:cs typeface="Times New Roman" panose="02020603050405020304" pitchFamily="18" charset="0"/>
              </a:rPr>
              <a:t>SuperMap</a:t>
            </a:r>
            <a:r>
              <a:rPr lang="zh-CN" altLang="zh-CN" sz="1800" kern="100" dirty="0">
                <a:effectLst/>
                <a:latin typeface="等线" panose="02010600030101010101" charset="-122"/>
                <a:ea typeface="等线" panose="02010600030101010101" charset="-122"/>
                <a:cs typeface="Times New Roman" panose="02020603050405020304" pitchFamily="18" charset="0"/>
              </a:rPr>
              <a:t>和</a:t>
            </a:r>
            <a:r>
              <a:rPr lang="en-US" altLang="zh-CN" sz="1800" kern="100" dirty="0" err="1">
                <a:solidFill>
                  <a:srgbClr val="FF0000"/>
                </a:solidFill>
                <a:effectLst/>
                <a:latin typeface="等线" panose="02010600030101010101" charset="-122"/>
                <a:ea typeface="等线" panose="02010600030101010101" charset="-122"/>
                <a:cs typeface="Times New Roman" panose="02020603050405020304" pitchFamily="18" charset="0"/>
              </a:rPr>
              <a:t>MapGIS</a:t>
            </a:r>
            <a:r>
              <a:rPr lang="zh-CN" altLang="zh-CN" sz="1800" kern="100" dirty="0">
                <a:effectLst/>
                <a:latin typeface="等线" panose="02010600030101010101" charset="-122"/>
                <a:ea typeface="等线" panose="02010600030101010101" charset="-122"/>
                <a:cs typeface="Times New Roman" panose="02020603050405020304" pitchFamily="18" charset="0"/>
              </a:rPr>
              <a:t>的界面设计注重实用性和功能性，布局清晰，易于理解和操作。这些软件针对中国用户的需求进行了优化，提供了符合中国人使用习惯的功能布局和交互方式。</a:t>
            </a:r>
            <a:endParaRPr lang="zh-CN" altLang="zh-CN" sz="1400" kern="100" dirty="0">
              <a:effectLst/>
              <a:latin typeface="等线" panose="02010600030101010101" charset="-122"/>
              <a:ea typeface="等线" panose="02010600030101010101" charset="-122"/>
              <a:cs typeface="Times New Roman" panose="02020603050405020304" pitchFamily="18" charset="0"/>
            </a:endParaRPr>
          </a:p>
        </p:txBody>
      </p:sp>
      <p:pic>
        <p:nvPicPr>
          <p:cNvPr id="2056" name="Picture 8" descr="SuperMap GIS 2023 new product officially released, revealing multiple new  product features - SuperMa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593829"/>
            <a:ext cx="3706430" cy="24633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52"/>
                                        </p:tgtEl>
                                        <p:attrNameLst>
                                          <p:attrName>style.visibility</p:attrName>
                                        </p:attrNameLst>
                                      </p:cBhvr>
                                      <p:to>
                                        <p:strVal val="visible"/>
                                      </p:to>
                                    </p:set>
                                    <p:animEffect transition="in" filter="fade">
                                      <p:cBhvr>
                                        <p:cTn id="12" dur="1000"/>
                                        <p:tgtEl>
                                          <p:spTgt spid="2052"/>
                                        </p:tgtEl>
                                      </p:cBhvr>
                                    </p:animEffect>
                                    <p:anim calcmode="lin" valueType="num">
                                      <p:cBhvr>
                                        <p:cTn id="13" dur="1000" fill="hold"/>
                                        <p:tgtEl>
                                          <p:spTgt spid="2052"/>
                                        </p:tgtEl>
                                        <p:attrNameLst>
                                          <p:attrName>ppt_x</p:attrName>
                                        </p:attrNameLst>
                                      </p:cBhvr>
                                      <p:tavLst>
                                        <p:tav tm="0">
                                          <p:val>
                                            <p:strVal val="#ppt_x"/>
                                          </p:val>
                                        </p:tav>
                                        <p:tav tm="100000">
                                          <p:val>
                                            <p:strVal val="#ppt_x"/>
                                          </p:val>
                                        </p:tav>
                                      </p:tavLst>
                                    </p:anim>
                                    <p:anim calcmode="lin" valueType="num">
                                      <p:cBhvr>
                                        <p:cTn id="14" dur="1000" fill="hold"/>
                                        <p:tgtEl>
                                          <p:spTgt spid="205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054"/>
                                        </p:tgtEl>
                                        <p:attrNameLst>
                                          <p:attrName>style.visibility</p:attrName>
                                        </p:attrNameLst>
                                      </p:cBhvr>
                                      <p:to>
                                        <p:strVal val="visible"/>
                                      </p:to>
                                    </p:set>
                                    <p:anim calcmode="lin" valueType="num">
                                      <p:cBhvr additive="base">
                                        <p:cTn id="19" dur="500" fill="hold"/>
                                        <p:tgtEl>
                                          <p:spTgt spid="2054"/>
                                        </p:tgtEl>
                                        <p:attrNameLst>
                                          <p:attrName>ppt_x</p:attrName>
                                        </p:attrNameLst>
                                      </p:cBhvr>
                                      <p:tavLst>
                                        <p:tav tm="0">
                                          <p:val>
                                            <p:strVal val="#ppt_x"/>
                                          </p:val>
                                        </p:tav>
                                        <p:tav tm="100000">
                                          <p:val>
                                            <p:strVal val="#ppt_x"/>
                                          </p:val>
                                        </p:tav>
                                      </p:tavLst>
                                    </p:anim>
                                    <p:anim calcmode="lin" valueType="num">
                                      <p:cBhvr additive="base">
                                        <p:cTn id="20" dur="500" fill="hold"/>
                                        <p:tgtEl>
                                          <p:spTgt spid="2054"/>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2056"/>
                                        </p:tgtEl>
                                        <p:attrNameLst>
                                          <p:attrName>style.visibility</p:attrName>
                                        </p:attrNameLst>
                                      </p:cBhvr>
                                      <p:to>
                                        <p:strVal val="visible"/>
                                      </p:to>
                                    </p:set>
                                    <p:anim calcmode="lin" valueType="num">
                                      <p:cBhvr additive="base">
                                        <p:cTn id="23" dur="500" fill="hold"/>
                                        <p:tgtEl>
                                          <p:spTgt spid="2056"/>
                                        </p:tgtEl>
                                        <p:attrNameLst>
                                          <p:attrName>ppt_x</p:attrName>
                                        </p:attrNameLst>
                                      </p:cBhvr>
                                      <p:tavLst>
                                        <p:tav tm="0">
                                          <p:val>
                                            <p:strVal val="#ppt_x"/>
                                          </p:val>
                                        </p:tav>
                                        <p:tav tm="100000">
                                          <p:val>
                                            <p:strVal val="#ppt_x"/>
                                          </p:val>
                                        </p:tav>
                                      </p:tavLst>
                                    </p:anim>
                                    <p:anim calcmode="lin" valueType="num">
                                      <p:cBhvr additive="base">
                                        <p:cTn id="24" dur="500" fill="hold"/>
                                        <p:tgtEl>
                                          <p:spTgt spid="20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5891970" cy="461665"/>
          </a:xfrm>
          <a:prstGeom prst="rect">
            <a:avLst/>
          </a:prstGeom>
          <a:noFill/>
        </p:spPr>
        <p:txBody>
          <a:bodyPr vert="horz" wrap="square" rtlCol="0">
            <a:spAutoFit/>
          </a:bodyPr>
          <a:lstStyle/>
          <a:p>
            <a:r>
              <a:rPr lang="zh-CN" altLang="en-US" sz="2400" spc="600" dirty="0">
                <a:solidFill>
                  <a:schemeClr val="accent1"/>
                </a:solidFill>
                <a:latin typeface="华文中宋" panose="02010600040101010101" pitchFamily="2" charset="-122"/>
                <a:ea typeface="华文中宋" panose="02010600040101010101" pitchFamily="2" charset="-122"/>
              </a:rPr>
              <a:t>功能整合与扩展性对比</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rPr>
              <a:t>2.2</a:t>
            </a:r>
            <a:endParaRPr lang="zh-CN" altLang="en-US" sz="3200" dirty="0">
              <a:solidFill>
                <a:schemeClr val="accent1"/>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295773" y="1201795"/>
            <a:ext cx="6097002" cy="2154436"/>
          </a:xfrm>
          <a:prstGeom prst="rect">
            <a:avLst/>
          </a:prstGeom>
          <a:noFill/>
        </p:spPr>
        <p:txBody>
          <a:bodyPr wrap="square">
            <a:spAutoFit/>
          </a:bodyPr>
          <a:lstStyle/>
          <a:p>
            <a:pPr indent="304800" algn="just"/>
            <a:r>
              <a:rPr lang="zh-CN" altLang="zh-CN" sz="2400" b="1" kern="100" dirty="0">
                <a:effectLst/>
                <a:latin typeface="等线" panose="02010600030101010101" charset="-122"/>
                <a:ea typeface="等线" panose="02010600030101010101" charset="-122"/>
                <a:cs typeface="Times New Roman" panose="02020603050405020304" pitchFamily="18" charset="0"/>
              </a:rPr>
              <a:t>国外软件</a:t>
            </a:r>
            <a:r>
              <a:rPr lang="zh-CN" altLang="zh-CN" sz="2400" kern="100" dirty="0">
                <a:effectLst/>
                <a:latin typeface="等线" panose="02010600030101010101" charset="-122"/>
                <a:ea typeface="等线" panose="02010600030101010101" charset="-122"/>
                <a:cs typeface="Times New Roman" panose="02020603050405020304" pitchFamily="18" charset="0"/>
              </a:rPr>
              <a:t>：</a:t>
            </a:r>
            <a:r>
              <a:rPr lang="en-US" altLang="zh-CN" sz="2400" kern="100" dirty="0">
                <a:effectLst/>
                <a:latin typeface="等线" panose="02010600030101010101" charset="-122"/>
                <a:ea typeface="等线" panose="02010600030101010101" charset="-122"/>
                <a:cs typeface="Times New Roman" panose="02020603050405020304" pitchFamily="18" charset="0"/>
              </a:rPr>
              <a:t>ArcGIS</a:t>
            </a:r>
            <a:r>
              <a:rPr lang="zh-CN" altLang="zh-CN" sz="2400" kern="100" dirty="0">
                <a:effectLst/>
                <a:latin typeface="等线" panose="02010600030101010101" charset="-122"/>
                <a:ea typeface="等线" panose="02010600030101010101" charset="-122"/>
                <a:cs typeface="Times New Roman" panose="02020603050405020304" pitchFamily="18" charset="0"/>
              </a:rPr>
              <a:t>功能强大且整合度高，插件生态系统丰富，为用户提供了广泛的功能选择。</a:t>
            </a:r>
            <a:r>
              <a:rPr lang="en-US" altLang="zh-CN" sz="2400" kern="100" dirty="0">
                <a:effectLst/>
                <a:latin typeface="等线" panose="02010600030101010101" charset="-122"/>
                <a:ea typeface="等线" panose="02010600030101010101" charset="-122"/>
                <a:cs typeface="Times New Roman" panose="02020603050405020304" pitchFamily="18" charset="0"/>
              </a:rPr>
              <a:t>QGIS</a:t>
            </a:r>
            <a:r>
              <a:rPr lang="zh-CN" altLang="zh-CN" sz="2400" kern="100" dirty="0">
                <a:effectLst/>
                <a:latin typeface="等线" panose="02010600030101010101" charset="-122"/>
                <a:ea typeface="等线" panose="02010600030101010101" charset="-122"/>
                <a:cs typeface="Times New Roman" panose="02020603050405020304" pitchFamily="18" charset="0"/>
              </a:rPr>
              <a:t>同样支持多种插件和扩展模块，且由于开源特性，吸引了大量用户和开发者的关注，功能不断更新和扩展。</a:t>
            </a:r>
            <a:endParaRPr lang="en-US" altLang="zh-CN" sz="2400" kern="100" dirty="0">
              <a:effectLst/>
              <a:latin typeface="等线" panose="02010600030101010101" charset="-122"/>
              <a:ea typeface="等线" panose="02010600030101010101" charset="-122"/>
              <a:cs typeface="Times New Roman" panose="02020603050405020304" pitchFamily="18" charset="0"/>
            </a:endParaRPr>
          </a:p>
          <a:p>
            <a:pPr indent="304800" algn="just"/>
            <a:endParaRPr lang="zh-CN" altLang="zh-CN" sz="1400" kern="100" dirty="0">
              <a:effectLst/>
              <a:latin typeface="等线" panose="02010600030101010101" charset="-122"/>
              <a:ea typeface="等线" panose="02010600030101010101" charset="-122"/>
              <a:cs typeface="Times New Roman" panose="02020603050405020304" pitchFamily="18" charset="0"/>
            </a:endParaRPr>
          </a:p>
        </p:txBody>
      </p:sp>
      <p:sp>
        <p:nvSpPr>
          <p:cNvPr id="5" name="文本框 4"/>
          <p:cNvSpPr txBox="1"/>
          <p:nvPr/>
        </p:nvSpPr>
        <p:spPr>
          <a:xfrm>
            <a:off x="5793205" y="4364611"/>
            <a:ext cx="6097002" cy="1846659"/>
          </a:xfrm>
          <a:prstGeom prst="rect">
            <a:avLst/>
          </a:prstGeom>
          <a:noFill/>
        </p:spPr>
        <p:txBody>
          <a:bodyPr wrap="square">
            <a:spAutoFit/>
          </a:bodyPr>
          <a:lstStyle/>
          <a:p>
            <a:pPr indent="457200"/>
            <a:r>
              <a:rPr lang="zh-CN" altLang="zh-CN" sz="2400" b="1" dirty="0">
                <a:effectLst/>
                <a:ea typeface="等线" panose="02010600030101010101" charset="-122"/>
                <a:cs typeface="Times New Roman" panose="02020603050405020304" pitchFamily="18" charset="0"/>
              </a:rPr>
              <a:t>国内软件</a:t>
            </a:r>
            <a:r>
              <a:rPr lang="zh-CN" altLang="zh-CN" sz="2400" dirty="0">
                <a:effectLst/>
                <a:ea typeface="等线" panose="02010600030101010101" charset="-122"/>
                <a:cs typeface="Times New Roman" panose="02020603050405020304" pitchFamily="18" charset="0"/>
              </a:rPr>
              <a:t>：</a:t>
            </a:r>
            <a:r>
              <a:rPr lang="en-US" altLang="zh-CN" sz="2400" dirty="0" err="1">
                <a:effectLst/>
                <a:ea typeface="等线" panose="02010600030101010101" charset="-122"/>
                <a:cs typeface="Times New Roman" panose="02020603050405020304" pitchFamily="18" charset="0"/>
              </a:rPr>
              <a:t>SuperMap</a:t>
            </a:r>
            <a:r>
              <a:rPr lang="zh-CN" altLang="zh-CN" sz="2400" dirty="0">
                <a:effectLst/>
                <a:ea typeface="等线" panose="02010600030101010101" charset="-122"/>
                <a:cs typeface="Times New Roman" panose="02020603050405020304" pitchFamily="18" charset="0"/>
              </a:rPr>
              <a:t>和</a:t>
            </a:r>
            <a:r>
              <a:rPr lang="en-US" altLang="zh-CN" sz="2400" dirty="0" err="1">
                <a:effectLst/>
                <a:ea typeface="等线" panose="02010600030101010101" charset="-122"/>
                <a:cs typeface="Times New Roman" panose="02020603050405020304" pitchFamily="18" charset="0"/>
              </a:rPr>
              <a:t>MapGIS</a:t>
            </a:r>
            <a:r>
              <a:rPr lang="zh-CN" altLang="zh-CN" sz="2400" dirty="0">
                <a:effectLst/>
                <a:ea typeface="等线" panose="02010600030101010101" charset="-122"/>
                <a:cs typeface="Times New Roman" panose="02020603050405020304" pitchFamily="18" charset="0"/>
              </a:rPr>
              <a:t>在功能整合方面同样表现出色，提供了丰富的数据处理和分析工具。这些软件还支持插件和扩展模块的安装，以满足用户多样化的需求。</a:t>
            </a:r>
            <a:endParaRPr lang="en-US" altLang="zh-CN" sz="2400" dirty="0">
              <a:effectLst/>
              <a:ea typeface="等线" panose="02010600030101010101" charset="-122"/>
              <a:cs typeface="Times New Roman" panose="02020603050405020304" pitchFamily="18" charset="0"/>
            </a:endParaRPr>
          </a:p>
          <a:p>
            <a:endParaRPr lang="zh-CN" altLang="en-US" dirty="0"/>
          </a:p>
        </p:txBody>
      </p:sp>
      <p:sp>
        <p:nvSpPr>
          <p:cNvPr id="6" name="AutoShape 2" descr="arcgis插件尖锐角批量处理工具-GIS程序猿-Taobao"/>
          <p:cNvSpPr>
            <a:spLocks noChangeAspect="1" noChangeArrowheads="1"/>
          </p:cNvSpPr>
          <p:nvPr/>
        </p:nvSpPr>
        <p:spPr bwMode="auto">
          <a:xfrm>
            <a:off x="6870031" y="1201795"/>
            <a:ext cx="2472489" cy="247248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 name="AutoShape 4" descr="arcgis插件尖锐角批量处理工具-GIS程序猿-Taobao"/>
          <p:cNvSpPr>
            <a:spLocks noChangeAspect="1" noChangeArrowheads="1"/>
          </p:cNvSpPr>
          <p:nvPr/>
        </p:nvSpPr>
        <p:spPr bwMode="auto">
          <a:xfrm>
            <a:off x="5943600" y="329671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9" name="图片 8" descr="图形用户界面, 应用程序, Excel&#10;&#10;AI 生成的内容可能不正确。"/>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741309" y="1078828"/>
            <a:ext cx="4436029" cy="2803007"/>
          </a:xfrm>
          <a:prstGeom prst="rect">
            <a:avLst/>
          </a:prstGeom>
        </p:spPr>
      </p:pic>
      <p:pic>
        <p:nvPicPr>
          <p:cNvPr id="3078" name="Picture 6" descr="MapGIS“框架+插件”开发模式：让你轻松应对GIS开发！ | MapGIS|中地数码-国产GIS-地理信息系统软件"/>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573" y="3797614"/>
            <a:ext cx="4756119" cy="262719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078"/>
                                        </p:tgtEl>
                                        <p:attrNameLst>
                                          <p:attrName>style.visibility</p:attrName>
                                        </p:attrNameLst>
                                      </p:cBhvr>
                                      <p:to>
                                        <p:strVal val="visible"/>
                                      </p:to>
                                    </p:set>
                                    <p:animEffect transition="in" filter="randombar(horizontal)">
                                      <p:cBhvr>
                                        <p:cTn id="12" dur="500"/>
                                        <p:tgtEl>
                                          <p:spTgt spid="30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5891970" cy="461665"/>
          </a:xfrm>
          <a:prstGeom prst="rect">
            <a:avLst/>
          </a:prstGeom>
          <a:noFill/>
        </p:spPr>
        <p:txBody>
          <a:bodyPr vert="horz" wrap="square" rtlCol="0">
            <a:spAutoFit/>
          </a:bodyPr>
          <a:lstStyle/>
          <a:p>
            <a:r>
              <a:rPr lang="zh-CN" altLang="en-US" sz="2400" spc="600" dirty="0">
                <a:solidFill>
                  <a:schemeClr val="accent1"/>
                </a:solidFill>
                <a:latin typeface="华文中宋" panose="02010600040101010101" pitchFamily="2" charset="-122"/>
                <a:ea typeface="华文中宋" panose="02010600040101010101" pitchFamily="2" charset="-122"/>
              </a:rPr>
              <a:t>数据交互与兼容性</a:t>
            </a:r>
            <a:r>
              <a:rPr lang="zh-CN" altLang="zh-CN" sz="2400" spc="600" dirty="0">
                <a:solidFill>
                  <a:schemeClr val="accent1"/>
                </a:solidFill>
                <a:latin typeface="华文中宋" panose="02010600040101010101" pitchFamily="2" charset="-122"/>
                <a:ea typeface="华文中宋" panose="02010600040101010101" pitchFamily="2" charset="-122"/>
              </a:rPr>
              <a:t>对比</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rPr>
              <a:t>2.3</a:t>
            </a:r>
            <a:endParaRPr lang="zh-CN" altLang="en-US" sz="3200" dirty="0">
              <a:solidFill>
                <a:schemeClr val="accent1"/>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792580" y="1534032"/>
            <a:ext cx="7503194" cy="3416320"/>
          </a:xfrm>
          <a:prstGeom prst="rect">
            <a:avLst/>
          </a:prstGeom>
          <a:noFill/>
        </p:spPr>
        <p:txBody>
          <a:bodyPr wrap="square">
            <a:spAutoFit/>
          </a:bodyPr>
          <a:lstStyle/>
          <a:p>
            <a:pPr indent="304800" algn="just">
              <a:buNone/>
            </a:pPr>
            <a:r>
              <a:rPr lang="zh-CN" altLang="zh-CN" sz="2400" b="1" kern="100" dirty="0">
                <a:effectLst/>
                <a:latin typeface="等线" panose="02010600030101010101" charset="-122"/>
                <a:ea typeface="等线" panose="02010600030101010101" charset="-122"/>
                <a:cs typeface="Times New Roman" panose="02020603050405020304" pitchFamily="18" charset="0"/>
              </a:rPr>
              <a:t>国外软件</a:t>
            </a:r>
            <a:r>
              <a:rPr lang="zh-CN" altLang="zh-CN" sz="2400" kern="100" dirty="0">
                <a:effectLst/>
                <a:latin typeface="等线" panose="02010600030101010101" charset="-122"/>
                <a:ea typeface="等线" panose="02010600030101010101" charset="-122"/>
                <a:cs typeface="Times New Roman" panose="02020603050405020304" pitchFamily="18" charset="0"/>
              </a:rPr>
              <a:t>：</a:t>
            </a:r>
            <a:r>
              <a:rPr lang="en-US" altLang="zh-CN" sz="2400" kern="100" dirty="0">
                <a:effectLst/>
                <a:latin typeface="等线" panose="02010600030101010101" charset="-122"/>
                <a:ea typeface="等线" panose="02010600030101010101" charset="-122"/>
                <a:cs typeface="Times New Roman" panose="02020603050405020304" pitchFamily="18" charset="0"/>
              </a:rPr>
              <a:t>ArcGIS</a:t>
            </a:r>
            <a:r>
              <a:rPr lang="zh-CN" altLang="zh-CN" sz="2400" kern="100" dirty="0">
                <a:effectLst/>
                <a:latin typeface="等线" panose="02010600030101010101" charset="-122"/>
                <a:ea typeface="等线" panose="02010600030101010101" charset="-122"/>
                <a:cs typeface="Times New Roman" panose="02020603050405020304" pitchFamily="18" charset="0"/>
              </a:rPr>
              <a:t>支持多种数据格式和在线地图服务连接，为用户提供了灵活的数据处理手段。</a:t>
            </a:r>
            <a:r>
              <a:rPr lang="en-US" altLang="zh-CN" sz="2400" kern="100" dirty="0">
                <a:effectLst/>
                <a:latin typeface="等线" panose="02010600030101010101" charset="-122"/>
                <a:ea typeface="等线" panose="02010600030101010101" charset="-122"/>
                <a:cs typeface="Times New Roman" panose="02020603050405020304" pitchFamily="18" charset="0"/>
              </a:rPr>
              <a:t>QGIS</a:t>
            </a:r>
            <a:r>
              <a:rPr lang="zh-CN" altLang="zh-CN" sz="2400" kern="100" dirty="0">
                <a:effectLst/>
                <a:latin typeface="等线" panose="02010600030101010101" charset="-122"/>
                <a:ea typeface="等线" panose="02010600030101010101" charset="-122"/>
                <a:cs typeface="Times New Roman" panose="02020603050405020304" pitchFamily="18" charset="0"/>
              </a:rPr>
              <a:t>同样支持多种数据格式，且由于开源特性，其数据兼容性得到了广泛认可。</a:t>
            </a:r>
            <a:endParaRPr lang="en-US" altLang="zh-CN" sz="2400" kern="100" dirty="0">
              <a:effectLst/>
              <a:latin typeface="等线" panose="02010600030101010101" charset="-122"/>
              <a:ea typeface="等线" panose="02010600030101010101" charset="-122"/>
              <a:cs typeface="Times New Roman" panose="02020603050405020304" pitchFamily="18" charset="0"/>
            </a:endParaRPr>
          </a:p>
          <a:p>
            <a:pPr indent="304800" algn="just">
              <a:buNone/>
            </a:pPr>
            <a:endParaRPr lang="zh-CN" altLang="zh-CN" sz="2400" kern="100" dirty="0">
              <a:effectLst/>
              <a:latin typeface="等线" panose="02010600030101010101" charset="-122"/>
              <a:ea typeface="等线" panose="02010600030101010101" charset="-122"/>
              <a:cs typeface="Times New Roman" panose="02020603050405020304" pitchFamily="18" charset="0"/>
            </a:endParaRPr>
          </a:p>
          <a:p>
            <a:pPr indent="304800" algn="just"/>
            <a:r>
              <a:rPr lang="zh-CN" altLang="zh-CN" sz="2400" b="1" kern="100" dirty="0">
                <a:effectLst/>
                <a:latin typeface="等线" panose="02010600030101010101" charset="-122"/>
                <a:ea typeface="等线" panose="02010600030101010101" charset="-122"/>
                <a:cs typeface="Times New Roman" panose="02020603050405020304" pitchFamily="18" charset="0"/>
              </a:rPr>
              <a:t>国内软件</a:t>
            </a:r>
            <a:r>
              <a:rPr lang="zh-CN" altLang="zh-CN" sz="2400" kern="100" dirty="0">
                <a:effectLst/>
                <a:latin typeface="等线" panose="02010600030101010101" charset="-122"/>
                <a:ea typeface="等线" panose="02010600030101010101" charset="-122"/>
                <a:cs typeface="Times New Roman" panose="02020603050405020304" pitchFamily="18" charset="0"/>
              </a:rPr>
              <a:t>：</a:t>
            </a:r>
            <a:r>
              <a:rPr lang="en-US" altLang="zh-CN" sz="2400" kern="100" dirty="0" err="1">
                <a:effectLst/>
                <a:latin typeface="等线" panose="02010600030101010101" charset="-122"/>
                <a:ea typeface="等线" panose="02010600030101010101" charset="-122"/>
                <a:cs typeface="Times New Roman" panose="02020603050405020304" pitchFamily="18" charset="0"/>
              </a:rPr>
              <a:t>SuperMap</a:t>
            </a:r>
            <a:r>
              <a:rPr lang="zh-CN" altLang="zh-CN" sz="2400" kern="100" dirty="0">
                <a:effectLst/>
                <a:latin typeface="等线" panose="02010600030101010101" charset="-122"/>
                <a:ea typeface="等线" panose="02010600030101010101" charset="-122"/>
                <a:cs typeface="Times New Roman" panose="02020603050405020304" pitchFamily="18" charset="0"/>
              </a:rPr>
              <a:t>和</a:t>
            </a:r>
            <a:r>
              <a:rPr lang="en-US" altLang="zh-CN" sz="2400" kern="100" dirty="0" err="1">
                <a:effectLst/>
                <a:latin typeface="等线" panose="02010600030101010101" charset="-122"/>
                <a:ea typeface="等线" panose="02010600030101010101" charset="-122"/>
                <a:cs typeface="Times New Roman" panose="02020603050405020304" pitchFamily="18" charset="0"/>
              </a:rPr>
              <a:t>MapGIS</a:t>
            </a:r>
            <a:r>
              <a:rPr lang="zh-CN" altLang="zh-CN" sz="2400" kern="100" dirty="0">
                <a:effectLst/>
                <a:latin typeface="等线" panose="02010600030101010101" charset="-122"/>
                <a:ea typeface="等线" panose="02010600030101010101" charset="-122"/>
                <a:cs typeface="Times New Roman" panose="02020603050405020304" pitchFamily="18" charset="0"/>
              </a:rPr>
              <a:t>同样支持多种数据格式，包括矢量、栅格、数据库等，具有优秀的数据兼容性。这些软件还提供了丰富的数据导入、编辑和导出功能，方便用户在不同软件之间进行数据迁移和共享。</a:t>
            </a:r>
            <a:endParaRPr lang="zh-CN" altLang="zh-CN" sz="24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5891970" cy="461665"/>
          </a:xfrm>
          <a:prstGeom prst="rect">
            <a:avLst/>
          </a:prstGeom>
          <a:noFill/>
        </p:spPr>
        <p:txBody>
          <a:bodyPr vert="horz" wrap="square" rtlCol="0">
            <a:spAutoFit/>
          </a:bodyPr>
          <a:lstStyle/>
          <a:p>
            <a:r>
              <a:rPr lang="zh-CN" altLang="en-US" sz="2400" spc="600" dirty="0">
                <a:solidFill>
                  <a:schemeClr val="accent1"/>
                </a:solidFill>
                <a:latin typeface="华文中宋" panose="02010600040101010101" pitchFamily="2" charset="-122"/>
                <a:ea typeface="华文中宋" panose="02010600040101010101" pitchFamily="2" charset="-122"/>
              </a:rPr>
              <a:t>用户交互设计优缺点总结</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rPr>
              <a:t>2.4</a:t>
            </a:r>
            <a:endParaRPr lang="zh-CN" altLang="en-US" sz="3200" dirty="0">
              <a:solidFill>
                <a:schemeClr val="accent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463630" y="1471882"/>
            <a:ext cx="5151645" cy="1938992"/>
          </a:xfrm>
          <a:prstGeom prst="rect">
            <a:avLst/>
          </a:prstGeom>
          <a:noFill/>
        </p:spPr>
        <p:txBody>
          <a:bodyPr wrap="square">
            <a:spAutoFit/>
          </a:bodyPr>
          <a:lstStyle/>
          <a:p>
            <a:r>
              <a:rPr lang="zh-CN" altLang="en-US" sz="2000" b="1" dirty="0">
                <a:latin typeface="华文仿宋" panose="02010600040101010101" pitchFamily="2" charset="-122"/>
                <a:ea typeface="华文仿宋" panose="02010600040101010101" pitchFamily="2" charset="-122"/>
              </a:rPr>
              <a:t>优点</a:t>
            </a:r>
            <a:r>
              <a:rPr lang="zh-CN" altLang="en-US" sz="2000" dirty="0">
                <a:latin typeface="华文仿宋" panose="02010600040101010101" pitchFamily="2" charset="-122"/>
                <a:ea typeface="华文仿宋" panose="02010600040101010101" pitchFamily="2" charset="-122"/>
              </a:rPr>
              <a:t>：</a:t>
            </a:r>
            <a:endParaRPr lang="zh-CN" altLang="en-US" sz="2000" dirty="0">
              <a:latin typeface="华文仿宋" panose="02010600040101010101" pitchFamily="2" charset="-122"/>
              <a:ea typeface="华文仿宋" panose="02010600040101010101" pitchFamily="2" charset="-122"/>
            </a:endParaRPr>
          </a:p>
          <a:p>
            <a:pPr indent="304800" algn="just">
              <a:buNone/>
            </a:pPr>
            <a:r>
              <a:rPr lang="en-US" altLang="zh-CN" sz="2000" kern="100" dirty="0">
                <a:effectLst/>
                <a:latin typeface="华文仿宋" panose="02010600040101010101" pitchFamily="2" charset="-122"/>
                <a:ea typeface="华文仿宋" panose="02010600040101010101" pitchFamily="2" charset="-122"/>
                <a:cs typeface="Times New Roman" panose="02020603050405020304" pitchFamily="18" charset="0"/>
              </a:rPr>
              <a:t>1</a:t>
            </a:r>
            <a:r>
              <a:rPr lang="zh-CN" altLang="zh-CN" sz="2000" kern="100" dirty="0">
                <a:effectLst/>
                <a:latin typeface="华文仿宋" panose="02010600040101010101" pitchFamily="2" charset="-122"/>
                <a:ea typeface="华文仿宋" panose="02010600040101010101" pitchFamily="2" charset="-122"/>
                <a:cs typeface="Times New Roman" panose="02020603050405020304" pitchFamily="18" charset="0"/>
              </a:rPr>
              <a:t>界面设计友好且实用，易于理解和操作。</a:t>
            </a:r>
            <a:endParaRPr lang="zh-CN" altLang="zh-CN" sz="2000" kern="100" dirty="0">
              <a:effectLst/>
              <a:latin typeface="华文仿宋" panose="02010600040101010101" pitchFamily="2" charset="-122"/>
              <a:ea typeface="华文仿宋" panose="02010600040101010101" pitchFamily="2" charset="-122"/>
              <a:cs typeface="Times New Roman" panose="02020603050405020304" pitchFamily="18" charset="0"/>
            </a:endParaRPr>
          </a:p>
          <a:p>
            <a:pPr indent="304800" algn="just">
              <a:buNone/>
            </a:pPr>
            <a:r>
              <a:rPr lang="en-US" altLang="zh-CN" sz="2000" kern="100" dirty="0">
                <a:effectLst/>
                <a:latin typeface="华文仿宋" panose="02010600040101010101" pitchFamily="2" charset="-122"/>
                <a:ea typeface="华文仿宋" panose="02010600040101010101" pitchFamily="2" charset="-122"/>
                <a:cs typeface="Times New Roman" panose="02020603050405020304" pitchFamily="18" charset="0"/>
              </a:rPr>
              <a:t>2.</a:t>
            </a:r>
            <a:r>
              <a:rPr lang="zh-CN" altLang="zh-CN" sz="2000" kern="100" dirty="0">
                <a:effectLst/>
                <a:latin typeface="华文仿宋" panose="02010600040101010101" pitchFamily="2" charset="-122"/>
                <a:ea typeface="华文仿宋" panose="02010600040101010101" pitchFamily="2" charset="-122"/>
                <a:cs typeface="Times New Roman" panose="02020603050405020304" pitchFamily="18" charset="0"/>
              </a:rPr>
              <a:t>功能丰富且可扩展性强，满足用户多样化需求。</a:t>
            </a:r>
            <a:endParaRPr lang="zh-CN" altLang="zh-CN" sz="2000" kern="100" dirty="0">
              <a:effectLst/>
              <a:latin typeface="华文仿宋" panose="02010600040101010101" pitchFamily="2" charset="-122"/>
              <a:ea typeface="华文仿宋" panose="02010600040101010101" pitchFamily="2" charset="-122"/>
              <a:cs typeface="Times New Roman" panose="02020603050405020304" pitchFamily="18" charset="0"/>
            </a:endParaRPr>
          </a:p>
          <a:p>
            <a:pPr indent="304800" algn="just"/>
            <a:r>
              <a:rPr lang="en-US" altLang="zh-CN" sz="2000" kern="100" dirty="0">
                <a:effectLst/>
                <a:latin typeface="华文仿宋" panose="02010600040101010101" pitchFamily="2" charset="-122"/>
                <a:ea typeface="华文仿宋" panose="02010600040101010101" pitchFamily="2" charset="-122"/>
                <a:cs typeface="Times New Roman" panose="02020603050405020304" pitchFamily="18" charset="0"/>
              </a:rPr>
              <a:t>3.</a:t>
            </a:r>
            <a:r>
              <a:rPr lang="zh-CN" altLang="zh-CN" sz="2000" kern="100" dirty="0">
                <a:effectLst/>
                <a:latin typeface="华文仿宋" panose="02010600040101010101" pitchFamily="2" charset="-122"/>
                <a:ea typeface="华文仿宋" panose="02010600040101010101" pitchFamily="2" charset="-122"/>
                <a:cs typeface="Times New Roman" panose="02020603050405020304" pitchFamily="18" charset="0"/>
              </a:rPr>
              <a:t>支持多种数据格式和在线地图服务连接，增强了用户交互的灵活性。</a:t>
            </a:r>
            <a:endParaRPr lang="en-US" altLang="zh-CN" sz="2000" kern="100" dirty="0">
              <a:effectLst/>
              <a:latin typeface="华文仿宋" panose="02010600040101010101" pitchFamily="2" charset="-122"/>
              <a:ea typeface="华文仿宋" panose="02010600040101010101" pitchFamily="2" charset="-122"/>
              <a:cs typeface="Times New Roman" panose="02020603050405020304" pitchFamily="18" charset="0"/>
            </a:endParaRPr>
          </a:p>
        </p:txBody>
      </p:sp>
      <p:pic>
        <p:nvPicPr>
          <p:cNvPr id="4098" name="Picture 2" descr="Get Started with ArcGIS Pro Intelligence—ArcGIS Pro Intelligence Resources  | Documentatio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096000" y="2069063"/>
            <a:ext cx="6072322" cy="3292392"/>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463630" y="3770491"/>
            <a:ext cx="5482357" cy="2246769"/>
          </a:xfrm>
          <a:prstGeom prst="rect">
            <a:avLst/>
          </a:prstGeom>
          <a:noFill/>
        </p:spPr>
        <p:txBody>
          <a:bodyPr wrap="square">
            <a:spAutoFit/>
          </a:bodyPr>
          <a:lstStyle/>
          <a:p>
            <a:pPr algn="just"/>
            <a:r>
              <a:rPr lang="zh-CN" altLang="en-US" sz="2000" b="1" kern="100" dirty="0">
                <a:latin typeface="华文仿宋" panose="02010600040101010101" pitchFamily="2" charset="-122"/>
                <a:ea typeface="华文仿宋" panose="02010600040101010101" pitchFamily="2" charset="-122"/>
                <a:cs typeface="Times New Roman" panose="02020603050405020304" pitchFamily="18" charset="0"/>
              </a:rPr>
              <a:t>缺点：</a:t>
            </a:r>
            <a:endParaRPr lang="en-US" altLang="zh-CN" sz="2000" b="1" kern="100" dirty="0">
              <a:latin typeface="华文仿宋" panose="02010600040101010101" pitchFamily="2" charset="-122"/>
              <a:ea typeface="华文仿宋" panose="02010600040101010101" pitchFamily="2" charset="-122"/>
              <a:cs typeface="Times New Roman" panose="02020603050405020304" pitchFamily="18" charset="0"/>
            </a:endParaRPr>
          </a:p>
          <a:p>
            <a:pPr indent="457200" algn="just"/>
            <a:r>
              <a:rPr lang="en-US" altLang="zh-CN" sz="2000" kern="100" dirty="0">
                <a:latin typeface="华文仿宋" panose="02010600040101010101" pitchFamily="2" charset="-122"/>
                <a:ea typeface="华文仿宋" panose="02010600040101010101" pitchFamily="2" charset="-122"/>
                <a:cs typeface="Times New Roman" panose="02020603050405020304" pitchFamily="18" charset="0"/>
              </a:rPr>
              <a:t>1.</a:t>
            </a:r>
            <a:r>
              <a:rPr lang="zh-CN" altLang="zh-CN" sz="2000" kern="100" dirty="0">
                <a:latin typeface="华文仿宋" panose="02010600040101010101" pitchFamily="2" charset="-122"/>
                <a:ea typeface="华文仿宋" panose="02010600040101010101" pitchFamily="2" charset="-122"/>
                <a:cs typeface="Times New Roman" panose="02020603050405020304" pitchFamily="18" charset="0"/>
              </a:rPr>
              <a:t>部分软件学习曲线陡峭，新手难以快速上手。</a:t>
            </a:r>
            <a:endParaRPr lang="en-US" altLang="zh-CN" sz="2000" kern="100" dirty="0">
              <a:latin typeface="华文仿宋" panose="02010600040101010101" pitchFamily="2" charset="-122"/>
              <a:ea typeface="华文仿宋" panose="02010600040101010101" pitchFamily="2" charset="-122"/>
              <a:cs typeface="Times New Roman" panose="02020603050405020304" pitchFamily="18" charset="0"/>
            </a:endParaRPr>
          </a:p>
          <a:p>
            <a:pPr indent="457200" algn="just"/>
            <a:r>
              <a:rPr lang="en-US" altLang="zh-CN" sz="2000" kern="100" dirty="0">
                <a:latin typeface="华文仿宋" panose="02010600040101010101" pitchFamily="2" charset="-122"/>
                <a:ea typeface="华文仿宋" panose="02010600040101010101" pitchFamily="2" charset="-122"/>
                <a:cs typeface="Times New Roman" panose="02020603050405020304" pitchFamily="18" charset="0"/>
              </a:rPr>
              <a:t>2.</a:t>
            </a:r>
            <a:r>
              <a:rPr lang="zh-CN" altLang="zh-CN" sz="2000" kern="100" dirty="0">
                <a:latin typeface="华文仿宋" panose="02010600040101010101" pitchFamily="2" charset="-122"/>
                <a:ea typeface="华文仿宋" panose="02010600040101010101" pitchFamily="2" charset="-122"/>
                <a:cs typeface="Times New Roman" panose="02020603050405020304" pitchFamily="18" charset="0"/>
              </a:rPr>
              <a:t>高级功能可能需要一定的学习时间才能熟练掌握。</a:t>
            </a:r>
            <a:endParaRPr lang="zh-CN" altLang="zh-CN" sz="2000" kern="100" dirty="0">
              <a:latin typeface="华文仿宋" panose="02010600040101010101" pitchFamily="2" charset="-122"/>
              <a:ea typeface="华文仿宋" panose="02010600040101010101" pitchFamily="2" charset="-122"/>
              <a:cs typeface="Times New Roman" panose="02020603050405020304" pitchFamily="18" charset="0"/>
            </a:endParaRPr>
          </a:p>
          <a:p>
            <a:pPr indent="457200" algn="just"/>
            <a:r>
              <a:rPr lang="en-US" altLang="zh-CN" sz="2000" kern="100" dirty="0">
                <a:latin typeface="华文仿宋" panose="02010600040101010101" pitchFamily="2" charset="-122"/>
                <a:ea typeface="华文仿宋" panose="02010600040101010101" pitchFamily="2" charset="-122"/>
                <a:cs typeface="Times New Roman" panose="02020603050405020304" pitchFamily="18" charset="0"/>
              </a:rPr>
              <a:t>3.</a:t>
            </a:r>
            <a:r>
              <a:rPr lang="zh-CN" altLang="zh-CN" sz="2000" kern="100" dirty="0">
                <a:latin typeface="华文仿宋" panose="02010600040101010101" pitchFamily="2" charset="-122"/>
                <a:ea typeface="华文仿宋" panose="02010600040101010101" pitchFamily="2" charset="-122"/>
                <a:cs typeface="Times New Roman" panose="02020603050405020304" pitchFamily="18" charset="0"/>
              </a:rPr>
              <a:t>软件迭代可能带来界面和操作方式的变化，需要用户适应。</a:t>
            </a:r>
            <a:endParaRPr lang="zh-CN" altLang="zh-CN" sz="2000" kern="100" dirty="0">
              <a:latin typeface="华文仿宋" panose="02010600040101010101" pitchFamily="2" charset="-122"/>
              <a:ea typeface="华文仿宋" panose="02010600040101010101" pitchFamily="2" charset="-122"/>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grpSp>
        <p:nvGrpSpPr>
          <p:cNvPr id="10" name="组合 9"/>
          <p:cNvGrpSpPr/>
          <p:nvPr/>
        </p:nvGrpSpPr>
        <p:grpSpPr>
          <a:xfrm>
            <a:off x="0" y="0"/>
            <a:ext cx="7929563" cy="3200400"/>
            <a:chOff x="0" y="0"/>
            <a:chExt cx="10572750" cy="426720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gr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grpSp>
        <p:nvGrpSpPr>
          <p:cNvPr id="4" name="组合 3"/>
          <p:cNvGrpSpPr/>
          <p:nvPr/>
        </p:nvGrpSpPr>
        <p:grpSpPr>
          <a:xfrm>
            <a:off x="3678020" y="2740193"/>
            <a:ext cx="4835923" cy="2114213"/>
            <a:chOff x="3965911" y="2971577"/>
            <a:chExt cx="4141772" cy="1791229"/>
          </a:xfrm>
        </p:grpSpPr>
        <p:sp>
          <p:nvSpPr>
            <p:cNvPr id="33" name="Oval 14"/>
            <p:cNvSpPr>
              <a:spLocks noChangeArrowheads="1"/>
            </p:cNvSpPr>
            <p:nvPr/>
          </p:nvSpPr>
          <p:spPr bwMode="auto">
            <a:xfrm>
              <a:off x="4504134" y="2971577"/>
              <a:ext cx="888902" cy="891540"/>
            </a:xfrm>
            <a:prstGeom prst="ellipse">
              <a:avLst/>
            </a:prstGeom>
            <a:noFill/>
            <a:ln w="19050">
              <a:solidFill>
                <a:schemeClr val="accent1"/>
              </a:solidFill>
              <a:round/>
            </a:ln>
          </p:spPr>
          <p:txBody>
            <a:bodyPr vert="horz" wrap="square" lIns="91440" tIns="45720" rIns="91440" bIns="45720" numCol="1" anchor="t" anchorCtr="0" compatLnSpc="1"/>
            <a:lstStyle/>
            <a:p>
              <a:endParaRPr lang="zh-CN" altLang="en-US" sz="1600">
                <a:solidFill>
                  <a:schemeClr val="accent1"/>
                </a:solidFill>
              </a:endParaRPr>
            </a:p>
          </p:txBody>
        </p:sp>
        <p:sp>
          <p:nvSpPr>
            <p:cNvPr id="35" name="矩形 34"/>
            <p:cNvSpPr/>
            <p:nvPr/>
          </p:nvSpPr>
          <p:spPr>
            <a:xfrm>
              <a:off x="3965911" y="3903094"/>
              <a:ext cx="1965348" cy="859712"/>
            </a:xfrm>
            <a:prstGeom prst="rect">
              <a:avLst/>
            </a:prstGeom>
          </p:spPr>
          <p:txBody>
            <a:bodyPr vert="horz" wrap="square">
              <a:spAutoFit/>
            </a:bodyPr>
            <a:lstStyle/>
            <a:p>
              <a:pPr algn="ctr">
                <a:lnSpc>
                  <a:spcPct val="150000"/>
                </a:lnSpc>
              </a:pPr>
              <a:r>
                <a:rPr lang="en-US" altLang="zh-CN" sz="2000" dirty="0">
                  <a:solidFill>
                    <a:schemeClr val="accent1"/>
                  </a:solidFill>
                  <a:latin typeface="Calibri Light" panose="020F0302020204030204" pitchFamily="34" charset="0"/>
                  <a:cs typeface="Calibri Light" panose="020F0302020204030204" pitchFamily="34" charset="0"/>
                </a:rPr>
                <a:t>CAs</a:t>
              </a:r>
              <a:r>
                <a:rPr lang="zh-CN" altLang="en-US" sz="2000" dirty="0">
                  <a:solidFill>
                    <a:schemeClr val="accent1"/>
                  </a:solidFill>
                  <a:latin typeface="Calibri Light" panose="020F0302020204030204" pitchFamily="34" charset="0"/>
                  <a:cs typeface="Calibri Light" panose="020F0302020204030204" pitchFamily="34" charset="0"/>
                </a:rPr>
                <a:t>主动反馈对</a:t>
              </a:r>
              <a:r>
                <a:rPr lang="zh-CN" altLang="en-US" sz="2000" dirty="0">
                  <a:solidFill>
                    <a:schemeClr val="accent1"/>
                  </a:solidFill>
                  <a:latin typeface="Calibri Light" panose="020F0302020204030204" pitchFamily="34" charset="0"/>
                  <a:cs typeface="Calibri Light" panose="020F0302020204030204" pitchFamily="34" charset="0"/>
                </a:rPr>
                <a:t>用户决策任务的影响</a:t>
              </a:r>
              <a:endParaRPr lang="zh-CN" altLang="en-US" sz="2000" dirty="0">
                <a:solidFill>
                  <a:schemeClr val="accent1"/>
                </a:solidFill>
                <a:latin typeface="Calibri Light" panose="020F0302020204030204" pitchFamily="34" charset="0"/>
                <a:cs typeface="Calibri Light" panose="020F0302020204030204" pitchFamily="34" charset="0"/>
              </a:endParaRPr>
            </a:p>
          </p:txBody>
        </p:sp>
        <p:sp>
          <p:nvSpPr>
            <p:cNvPr id="36" name="矩形 35"/>
            <p:cNvSpPr/>
            <p:nvPr/>
          </p:nvSpPr>
          <p:spPr>
            <a:xfrm>
              <a:off x="3965911" y="3140481"/>
              <a:ext cx="1965348" cy="494415"/>
            </a:xfrm>
            <a:prstGeom prst="rect">
              <a:avLst/>
            </a:prstGeom>
          </p:spPr>
          <p:txBody>
            <a:bodyPr vert="horz" wrap="square">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0</a:t>
              </a:r>
              <a:r>
                <a:rPr lang="en-US" altLang="zh-CN" sz="3200" dirty="0">
                  <a:solidFill>
                    <a:schemeClr val="accent1"/>
                  </a:solidFill>
                  <a:latin typeface="方正仿宋_GB2312" panose="02000000000000000000" charset="-122"/>
                  <a:ea typeface="方正仿宋_GB2312" panose="02000000000000000000" charset="-122"/>
                  <a:cs typeface="方正仿宋_GB2312" panose="02000000000000000000" charset="-122"/>
                  <a:sym typeface="方正仿宋_GB2312" panose="02000000000000000000" charset="-122"/>
                </a:rPr>
                <a:t>1</a:t>
              </a:r>
              <a:endParaRPr lang="zh-CN" altLang="en-US" sz="3200" dirty="0">
                <a:solidFill>
                  <a:schemeClr val="accent1"/>
                </a:solidFill>
                <a:latin typeface="Calibri Light" panose="020F0302020204030204" pitchFamily="34" charset="0"/>
                <a:cs typeface="Calibri Light" panose="020F0302020204030204" pitchFamily="34" charset="0"/>
              </a:endParaRPr>
            </a:p>
          </p:txBody>
        </p:sp>
        <p:sp>
          <p:nvSpPr>
            <p:cNvPr id="37" name="Oval 14"/>
            <p:cNvSpPr>
              <a:spLocks noChangeArrowheads="1"/>
            </p:cNvSpPr>
            <p:nvPr/>
          </p:nvSpPr>
          <p:spPr bwMode="auto">
            <a:xfrm>
              <a:off x="6680558" y="2971577"/>
              <a:ext cx="888902" cy="891540"/>
            </a:xfrm>
            <a:prstGeom prst="ellipse">
              <a:avLst/>
            </a:prstGeom>
            <a:noFill/>
            <a:ln w="19050">
              <a:solidFill>
                <a:schemeClr val="accent1"/>
              </a:solidFill>
              <a:round/>
            </a:ln>
          </p:spPr>
          <p:txBody>
            <a:bodyPr vert="horz" wrap="square" lIns="91440" tIns="45720" rIns="91440" bIns="45720" numCol="1" anchor="t" anchorCtr="0" compatLnSpc="1"/>
            <a:lstStyle/>
            <a:p>
              <a:endParaRPr lang="zh-CN" altLang="en-US" sz="1600">
                <a:solidFill>
                  <a:schemeClr val="accent1"/>
                </a:solidFill>
              </a:endParaRPr>
            </a:p>
          </p:txBody>
        </p:sp>
        <p:sp>
          <p:nvSpPr>
            <p:cNvPr id="39" name="矩形 38"/>
            <p:cNvSpPr/>
            <p:nvPr/>
          </p:nvSpPr>
          <p:spPr>
            <a:xfrm>
              <a:off x="6142335" y="3903094"/>
              <a:ext cx="1965348" cy="859712"/>
            </a:xfrm>
            <a:prstGeom prst="rect">
              <a:avLst/>
            </a:prstGeom>
          </p:spPr>
          <p:txBody>
            <a:bodyPr vert="horz" wrap="square">
              <a:spAutoFit/>
            </a:bodyPr>
            <a:lstStyle/>
            <a:p>
              <a:pPr algn="ctr">
                <a:lnSpc>
                  <a:spcPct val="150000"/>
                </a:lnSpc>
              </a:pPr>
              <a:r>
                <a:rPr lang="en-US" altLang="zh-CN" sz="2000" dirty="0">
                  <a:solidFill>
                    <a:schemeClr val="accent1"/>
                  </a:solidFill>
                  <a:ea typeface="+mn-lt"/>
                  <a:cs typeface="+mn-lt"/>
                </a:rPr>
                <a:t>GIS</a:t>
              </a:r>
              <a:r>
                <a:rPr lang="zh-CN" altLang="en-US" sz="2000" dirty="0">
                  <a:solidFill>
                    <a:schemeClr val="accent1"/>
                  </a:solidFill>
                  <a:ea typeface="+mn-lt"/>
                  <a:cs typeface="+mn-lt"/>
                </a:rPr>
                <a:t>软件用户交互设计对比</a:t>
              </a:r>
              <a:endParaRPr lang="zh-CN" altLang="en-US" sz="2000" dirty="0">
                <a:solidFill>
                  <a:schemeClr val="accent1"/>
                </a:solidFill>
                <a:ea typeface="+mn-lt"/>
                <a:cs typeface="+mn-lt"/>
              </a:endParaRPr>
            </a:p>
          </p:txBody>
        </p:sp>
        <p:sp>
          <p:nvSpPr>
            <p:cNvPr id="40" name="矩形 39"/>
            <p:cNvSpPr/>
            <p:nvPr/>
          </p:nvSpPr>
          <p:spPr>
            <a:xfrm>
              <a:off x="6142335" y="3140481"/>
              <a:ext cx="1965348" cy="494415"/>
            </a:xfrm>
            <a:prstGeom prst="rect">
              <a:avLst/>
            </a:prstGeom>
          </p:spPr>
          <p:txBody>
            <a:bodyPr vert="horz" wrap="square">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0</a:t>
              </a:r>
              <a:r>
                <a:rPr lang="en-US" altLang="zh-CN" sz="3200" dirty="0">
                  <a:solidFill>
                    <a:schemeClr val="accent1"/>
                  </a:solidFill>
                  <a:latin typeface="方正仿宋_GB2312" panose="02000000000000000000" charset="-122"/>
                  <a:ea typeface="方正仿宋_GB2312" panose="02000000000000000000" charset="-122"/>
                  <a:cs typeface="方正仿宋_GB2312" panose="02000000000000000000" charset="-122"/>
                  <a:sym typeface="方正仿宋_GB2312" panose="02000000000000000000" charset="-122"/>
                </a:rPr>
                <a:t>2</a:t>
              </a:r>
              <a:endParaRPr lang="zh-CN" altLang="en-US" sz="3200" dirty="0">
                <a:solidFill>
                  <a:schemeClr val="accent1"/>
                </a:solidFill>
                <a:latin typeface="Calibri Light" panose="020F0302020204030204" pitchFamily="34" charset="0"/>
                <a:cs typeface="Calibri Light" panose="020F0302020204030204" pitchFamily="34" charset="0"/>
              </a:endParaRPr>
            </a:p>
          </p:txBody>
        </p:sp>
      </p:grpSp>
      <p:sp>
        <p:nvSpPr>
          <p:cNvPr id="45" name="文本框 44"/>
          <p:cNvSpPr txBox="1"/>
          <p:nvPr/>
        </p:nvSpPr>
        <p:spPr>
          <a:xfrm>
            <a:off x="4767245" y="1012756"/>
            <a:ext cx="2657510" cy="707886"/>
          </a:xfrm>
          <a:prstGeom prst="rect">
            <a:avLst/>
          </a:prstGeom>
          <a:noFill/>
        </p:spPr>
        <p:txBody>
          <a:bodyPr vert="horz" wrap="square" rtlCol="0">
            <a:spAutoFit/>
          </a:bodyPr>
          <a:lstStyle/>
          <a:p>
            <a:pPr algn="ctr"/>
            <a:r>
              <a:rPr lang="zh-CN" altLang="en-US" sz="40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目  录</a:t>
            </a:r>
            <a:endParaRPr lang="zh-CN" altLang="en-US" sz="40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46" name="矩形 45"/>
          <p:cNvSpPr/>
          <p:nvPr/>
        </p:nvSpPr>
        <p:spPr>
          <a:xfrm>
            <a:off x="5311373" y="1548879"/>
            <a:ext cx="1528148" cy="459100"/>
          </a:xfrm>
          <a:prstGeom prst="rect">
            <a:avLst/>
          </a:prstGeom>
        </p:spPr>
        <p:txBody>
          <a:bodyPr vert="horz" wrap="square">
            <a:spAutoFit/>
          </a:bodyPr>
          <a:lstStyle/>
          <a:p>
            <a:pPr algn="dist">
              <a:lnSpc>
                <a:spcPct val="150000"/>
              </a:lnSpc>
            </a:pPr>
            <a:r>
              <a:rPr lang="en-US" altLang="zh-CN" dirty="0">
                <a:solidFill>
                  <a:schemeClr val="accent1"/>
                </a:solidFill>
                <a:latin typeface="方正仿宋_GB2312" panose="02000000000000000000" charset="-122"/>
                <a:ea typeface="方正仿宋_GB2312" panose="02000000000000000000" charset="-122"/>
                <a:cs typeface="Calibri" panose="020F0502020204030204" pitchFamily="34" charset="0"/>
                <a:sym typeface="方正仿宋_GB2312" panose="02000000000000000000" charset="-122"/>
              </a:rPr>
              <a:t>contents</a:t>
            </a:r>
            <a:endParaRPr lang="zh-CN" altLang="en-US" dirty="0">
              <a:solidFill>
                <a:schemeClr val="accent1"/>
              </a:solidFill>
              <a:latin typeface="方正仿宋_GB2312" panose="02000000000000000000" charset="-122"/>
              <a:ea typeface="方正仿宋_GB2312" panose="02000000000000000000" charset="-122"/>
              <a:cs typeface="Calibri" panose="020F0502020204030204" pitchFamily="34" charset="0"/>
              <a:sym typeface="方正仿宋_GB2312" panose="02000000000000000000"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5891970" cy="461665"/>
          </a:xfrm>
          <a:prstGeom prst="rect">
            <a:avLst/>
          </a:prstGeom>
          <a:noFill/>
        </p:spPr>
        <p:txBody>
          <a:bodyPr vert="horz" wrap="square" rtlCol="0">
            <a:spAutoFit/>
          </a:bodyPr>
          <a:lstStyle/>
          <a:p>
            <a:r>
              <a:rPr lang="zh-CN" altLang="en-US" sz="2400" spc="600" dirty="0">
                <a:solidFill>
                  <a:schemeClr val="accent1"/>
                </a:solidFill>
                <a:latin typeface="华文中宋" panose="02010600040101010101" pitchFamily="2" charset="-122"/>
                <a:ea typeface="华文中宋" panose="02010600040101010101" pitchFamily="2" charset="-122"/>
              </a:rPr>
              <a:t>改进和发展的建议</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rPr>
              <a:t>2.5</a:t>
            </a:r>
            <a:endParaRPr lang="zh-CN" altLang="en-US" sz="3200" dirty="0">
              <a:solidFill>
                <a:schemeClr val="accent1"/>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615868" y="1536174"/>
            <a:ext cx="8393531" cy="3785652"/>
          </a:xfrm>
          <a:prstGeom prst="rect">
            <a:avLst/>
          </a:prstGeom>
          <a:noFill/>
        </p:spPr>
        <p:txBody>
          <a:bodyPr wrap="square">
            <a:spAutoFit/>
          </a:bodyPr>
          <a:lstStyle/>
          <a:p>
            <a:pPr indent="304800" algn="just">
              <a:buNone/>
            </a:pPr>
            <a:r>
              <a:rPr lang="en-US" altLang="zh-CN" sz="2400" b="1" kern="100" dirty="0">
                <a:latin typeface="等线" panose="02010600030101010101" charset="-122"/>
                <a:ea typeface="等线" panose="02010600030101010101" charset="-122"/>
                <a:cs typeface="Times New Roman" panose="02020603050405020304" pitchFamily="18" charset="0"/>
              </a:rPr>
              <a:t>1</a:t>
            </a:r>
            <a:r>
              <a:rPr lang="en-US" altLang="zh-CN" sz="2400" b="1" kern="100" dirty="0">
                <a:effectLst/>
                <a:latin typeface="等线" panose="02010600030101010101" charset="-122"/>
                <a:ea typeface="等线" panose="02010600030101010101" charset="-122"/>
                <a:cs typeface="Times New Roman" panose="02020603050405020304" pitchFamily="18" charset="0"/>
              </a:rPr>
              <a:t>.</a:t>
            </a:r>
            <a:r>
              <a:rPr lang="zh-CN" altLang="zh-CN" sz="2400" b="1" kern="100" dirty="0">
                <a:effectLst/>
                <a:latin typeface="等线" panose="02010600030101010101" charset="-122"/>
                <a:ea typeface="等线" panose="02010600030101010101" charset="-122"/>
                <a:cs typeface="Times New Roman" panose="02020603050405020304" pitchFamily="18" charset="0"/>
              </a:rPr>
              <a:t>加强教程和技术支持</a:t>
            </a:r>
            <a:r>
              <a:rPr lang="zh-CN" altLang="zh-CN" sz="2400" kern="100" dirty="0">
                <a:effectLst/>
                <a:latin typeface="等线" panose="02010600030101010101" charset="-122"/>
                <a:ea typeface="等线" panose="02010600030101010101" charset="-122"/>
                <a:cs typeface="Times New Roman" panose="02020603050405020304" pitchFamily="18" charset="0"/>
              </a:rPr>
              <a:t>：为用户提供丰富的教程和技术支持资源，帮助用户快速掌握软件操作技巧。同时，建立活跃的社区平台，鼓励用户分享经验和解决问题。</a:t>
            </a:r>
            <a:endParaRPr lang="zh-CN" altLang="zh-CN" sz="2400" kern="100" dirty="0">
              <a:effectLst/>
              <a:latin typeface="等线" panose="02010600030101010101" charset="-122"/>
              <a:ea typeface="等线" panose="02010600030101010101" charset="-122"/>
              <a:cs typeface="Times New Roman" panose="02020603050405020304" pitchFamily="18" charset="0"/>
            </a:endParaRPr>
          </a:p>
          <a:p>
            <a:pPr indent="304800" algn="just">
              <a:buNone/>
            </a:pPr>
            <a:r>
              <a:rPr lang="en-US" altLang="zh-CN" sz="2400" b="1" kern="100" dirty="0">
                <a:effectLst/>
                <a:latin typeface="等线" panose="02010600030101010101" charset="-122"/>
                <a:ea typeface="等线" panose="02010600030101010101" charset="-122"/>
                <a:cs typeface="Times New Roman" panose="02020603050405020304" pitchFamily="18" charset="0"/>
              </a:rPr>
              <a:t>2.</a:t>
            </a:r>
            <a:r>
              <a:rPr lang="zh-CN" altLang="zh-CN" sz="2400" b="1" kern="100" dirty="0">
                <a:effectLst/>
                <a:latin typeface="等线" panose="02010600030101010101" charset="-122"/>
                <a:ea typeface="等线" panose="02010600030101010101" charset="-122"/>
                <a:cs typeface="Times New Roman" panose="02020603050405020304" pitchFamily="18" charset="0"/>
              </a:rPr>
              <a:t>注重用户体验</a:t>
            </a:r>
            <a:r>
              <a:rPr lang="zh-CN" altLang="zh-CN" sz="2400" kern="100" dirty="0">
                <a:effectLst/>
                <a:latin typeface="等线" panose="02010600030101010101" charset="-122"/>
                <a:ea typeface="等线" panose="02010600030101010101" charset="-122"/>
                <a:cs typeface="Times New Roman" panose="02020603050405020304" pitchFamily="18" charset="0"/>
              </a:rPr>
              <a:t>：在软件迭代过程中，应充分考虑用户体验因素。避免过度追求新功能而忽视用户交互的便捷性和效率。同时，及时收集用户反馈并作出相应调整。</a:t>
            </a:r>
            <a:endParaRPr lang="zh-CN" altLang="zh-CN" sz="2400" kern="100" dirty="0">
              <a:effectLst/>
              <a:latin typeface="等线" panose="02010600030101010101" charset="-122"/>
              <a:ea typeface="等线" panose="02010600030101010101" charset="-122"/>
              <a:cs typeface="Times New Roman" panose="02020603050405020304" pitchFamily="18" charset="0"/>
            </a:endParaRPr>
          </a:p>
          <a:p>
            <a:pPr indent="304800" algn="just"/>
            <a:r>
              <a:rPr lang="en-US" altLang="zh-CN" sz="2400" b="1" kern="100" dirty="0">
                <a:latin typeface="等线" panose="02010600030101010101" charset="-122"/>
                <a:ea typeface="等线" panose="02010600030101010101" charset="-122"/>
                <a:cs typeface="Times New Roman" panose="02020603050405020304" pitchFamily="18" charset="0"/>
              </a:rPr>
              <a:t>3</a:t>
            </a:r>
            <a:r>
              <a:rPr lang="en-US" altLang="zh-CN" sz="2400" b="1" kern="100" dirty="0">
                <a:effectLst/>
                <a:latin typeface="等线" panose="02010600030101010101" charset="-122"/>
                <a:ea typeface="等线" panose="02010600030101010101" charset="-122"/>
                <a:cs typeface="Times New Roman" panose="02020603050405020304" pitchFamily="18" charset="0"/>
              </a:rPr>
              <a:t>.</a:t>
            </a:r>
            <a:r>
              <a:rPr lang="zh-CN" altLang="zh-CN" sz="2400" b="1" kern="100" dirty="0">
                <a:effectLst/>
                <a:latin typeface="等线" panose="02010600030101010101" charset="-122"/>
                <a:ea typeface="等线" panose="02010600030101010101" charset="-122"/>
                <a:cs typeface="Times New Roman" panose="02020603050405020304" pitchFamily="18" charset="0"/>
              </a:rPr>
              <a:t>本土化与国际化结合</a:t>
            </a:r>
            <a:r>
              <a:rPr lang="zh-CN" altLang="zh-CN" sz="2400" kern="100" dirty="0">
                <a:effectLst/>
                <a:latin typeface="等线" panose="02010600030101010101" charset="-122"/>
                <a:ea typeface="等线" panose="02010600030101010101" charset="-122"/>
                <a:cs typeface="Times New Roman" panose="02020603050405020304" pitchFamily="18" charset="0"/>
              </a:rPr>
              <a:t>：国产软件需加强英文界面和多语言支持，同时保留本地化数据格式兼容性（如</a:t>
            </a:r>
            <a:r>
              <a:rPr lang="en-US" altLang="zh-CN" sz="2400" kern="100" dirty="0">
                <a:effectLst/>
                <a:latin typeface="等线" panose="02010600030101010101" charset="-122"/>
                <a:ea typeface="等线" panose="02010600030101010101" charset="-122"/>
                <a:cs typeface="Times New Roman" panose="02020603050405020304" pitchFamily="18" charset="0"/>
              </a:rPr>
              <a:t>OSGB</a:t>
            </a:r>
            <a:r>
              <a:rPr lang="zh-CN" altLang="zh-CN" sz="2400" kern="100" dirty="0">
                <a:effectLst/>
                <a:latin typeface="等线" panose="02010600030101010101" charset="-122"/>
                <a:ea typeface="等线" panose="02010600030101010101" charset="-122"/>
                <a:cs typeface="Times New Roman" panose="02020603050405020304" pitchFamily="18" charset="0"/>
              </a:rPr>
              <a:t>、倾斜摄影）。国际软件应增加中文社区支持，提供区域化案例库（如中国城市规划模板）。</a:t>
            </a:r>
            <a:endParaRPr lang="zh-CN" altLang="zh-CN" sz="24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5891970" cy="461665"/>
          </a:xfrm>
          <a:prstGeom prst="rect">
            <a:avLst/>
          </a:prstGeom>
          <a:noFill/>
        </p:spPr>
        <p:txBody>
          <a:bodyPr vert="horz" wrap="square" rtlCol="0">
            <a:spAutoFit/>
          </a:bodyPr>
          <a:lstStyle/>
          <a:p>
            <a:r>
              <a:rPr lang="zh-CN" altLang="en-US" sz="2400" spc="600" dirty="0">
                <a:solidFill>
                  <a:schemeClr val="accent1"/>
                </a:solidFill>
                <a:latin typeface="华文中宋" panose="02010600040101010101" pitchFamily="2" charset="-122"/>
                <a:ea typeface="华文中宋" panose="02010600040101010101" pitchFamily="2" charset="-122"/>
              </a:rPr>
              <a:t>参考文献</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rPr>
              <a:t>2.6</a:t>
            </a:r>
            <a:endParaRPr lang="zh-CN" altLang="en-US" sz="3200" dirty="0">
              <a:solidFill>
                <a:schemeClr val="accent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594057" y="2888994"/>
            <a:ext cx="10637421" cy="646331"/>
          </a:xfrm>
          <a:prstGeom prst="rect">
            <a:avLst/>
          </a:prstGeom>
          <a:noFill/>
        </p:spPr>
        <p:txBody>
          <a:bodyPr wrap="square">
            <a:spAutoFit/>
          </a:bodyPr>
          <a:lstStyle/>
          <a:p>
            <a:pPr marL="342900" lvl="0" indent="-342900" algn="just">
              <a:buFont typeface="+mj-lt"/>
              <a:buAutoNum type="arabicPeriod"/>
              <a:tabLst>
                <a:tab pos="457200" algn="l"/>
              </a:tabLst>
            </a:pPr>
            <a:r>
              <a:rPr lang="zh-CN" altLang="zh-CN" sz="1800" kern="100" dirty="0">
                <a:effectLst/>
                <a:latin typeface="等线" panose="02010600030101010101" charset="-122"/>
                <a:ea typeface="等线" panose="02010600030101010101" charset="-122"/>
                <a:cs typeface="Times New Roman" panose="02020603050405020304" pitchFamily="18" charset="0"/>
              </a:rPr>
              <a:t>张刚，杨昕，汤国安</a:t>
            </a:r>
            <a:r>
              <a:rPr lang="en-US" altLang="zh-CN" sz="1800" kern="100" dirty="0">
                <a:effectLst/>
                <a:latin typeface="等线" panose="02010600030101010101" charset="-122"/>
                <a:ea typeface="等线" panose="02010600030101010101" charset="-122"/>
                <a:cs typeface="Times New Roman" panose="02020603050405020304" pitchFamily="18" charset="0"/>
              </a:rPr>
              <a:t>.GIS</a:t>
            </a:r>
            <a:r>
              <a:rPr lang="zh-CN" altLang="zh-CN" sz="1800" kern="100" dirty="0">
                <a:effectLst/>
                <a:latin typeface="等线" panose="02010600030101010101" charset="-122"/>
                <a:ea typeface="等线" panose="02010600030101010101" charset="-122"/>
                <a:cs typeface="Times New Roman" panose="02020603050405020304" pitchFamily="18" charset="0"/>
              </a:rPr>
              <a:t>软件的空间分析功能比较</a:t>
            </a:r>
            <a:r>
              <a:rPr lang="en-US" altLang="zh-CN" sz="1800" kern="100" dirty="0">
                <a:effectLst/>
                <a:latin typeface="等线" panose="02010600030101010101" charset="-122"/>
                <a:ea typeface="等线" panose="02010600030101010101" charset="-122"/>
                <a:cs typeface="Times New Roman" panose="02020603050405020304" pitchFamily="18" charset="0"/>
              </a:rPr>
              <a:t>[J].</a:t>
            </a:r>
            <a:r>
              <a:rPr lang="zh-CN" altLang="zh-CN" sz="1800" kern="100" dirty="0">
                <a:effectLst/>
                <a:latin typeface="等线" panose="02010600030101010101" charset="-122"/>
                <a:ea typeface="等线" panose="02010600030101010101" charset="-122"/>
                <a:cs typeface="Times New Roman" panose="02020603050405020304" pitchFamily="18" charset="0"/>
              </a:rPr>
              <a:t>南京师范大学学报</a:t>
            </a:r>
            <a:r>
              <a:rPr lang="en-US" altLang="zh-CN" sz="1800" kern="100" dirty="0">
                <a:effectLst/>
                <a:latin typeface="等线" panose="02010600030101010101" charset="-122"/>
                <a:ea typeface="等线" panose="02010600030101010101" charset="-122"/>
                <a:cs typeface="Times New Roman" panose="02020603050405020304" pitchFamily="18" charset="0"/>
              </a:rPr>
              <a:t>(</a:t>
            </a:r>
            <a:r>
              <a:rPr lang="zh-CN" altLang="zh-CN" sz="1800" kern="100" dirty="0">
                <a:effectLst/>
                <a:latin typeface="等线" panose="02010600030101010101" charset="-122"/>
                <a:ea typeface="等线" panose="02010600030101010101" charset="-122"/>
                <a:cs typeface="Times New Roman" panose="02020603050405020304" pitchFamily="18" charset="0"/>
              </a:rPr>
              <a:t>工程技术版</a:t>
            </a:r>
            <a:r>
              <a:rPr lang="en-US" altLang="zh-CN" sz="1800" kern="100" dirty="0">
                <a:effectLst/>
                <a:latin typeface="等线" panose="02010600030101010101" charset="-122"/>
                <a:ea typeface="等线" panose="02010600030101010101" charset="-122"/>
                <a:cs typeface="Times New Roman" panose="02020603050405020304" pitchFamily="18" charset="0"/>
              </a:rPr>
              <a:t>),2013,(2): 41-47</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marL="342900" lvl="0" indent="-342900" algn="just">
              <a:buFont typeface="+mj-lt"/>
              <a:buAutoNum type="arabicPeriod"/>
              <a:tabLst>
                <a:tab pos="457200" algn="l"/>
              </a:tabLst>
            </a:pPr>
            <a:r>
              <a:rPr lang="zh-CN" altLang="zh-CN" sz="1800" kern="100" dirty="0">
                <a:effectLst/>
                <a:latin typeface="等线" panose="02010600030101010101" charset="-122"/>
                <a:ea typeface="等线" panose="02010600030101010101" charset="-122"/>
                <a:cs typeface="Times New Roman" panose="02020603050405020304" pitchFamily="18" charset="0"/>
              </a:rPr>
              <a:t>靳军，刘建忠</a:t>
            </a:r>
            <a:r>
              <a:rPr lang="en-US" altLang="zh-CN" sz="1800" kern="100" dirty="0">
                <a:effectLst/>
                <a:latin typeface="等线" panose="02010600030101010101" charset="-122"/>
                <a:ea typeface="等线" panose="02010600030101010101" charset="-122"/>
                <a:cs typeface="Times New Roman" panose="02020603050405020304" pitchFamily="18" charset="0"/>
              </a:rPr>
              <a:t>.</a:t>
            </a:r>
            <a:r>
              <a:rPr lang="zh-CN" altLang="zh-CN" sz="1800" kern="100" dirty="0">
                <a:effectLst/>
                <a:latin typeface="等线" panose="02010600030101010101" charset="-122"/>
                <a:ea typeface="等线" panose="02010600030101010101" charset="-122"/>
                <a:cs typeface="Times New Roman" panose="02020603050405020304" pitchFamily="18" charset="0"/>
              </a:rPr>
              <a:t>国内外</a:t>
            </a:r>
            <a:r>
              <a:rPr lang="en-US" altLang="zh-CN" sz="1800" kern="100" dirty="0">
                <a:effectLst/>
                <a:latin typeface="等线" panose="02010600030101010101" charset="-122"/>
                <a:ea typeface="等线" panose="02010600030101010101" charset="-122"/>
                <a:cs typeface="Times New Roman" panose="02020603050405020304" pitchFamily="18" charset="0"/>
              </a:rPr>
              <a:t>GIS</a:t>
            </a:r>
            <a:r>
              <a:rPr lang="zh-CN" altLang="zh-CN" sz="1800" kern="100" dirty="0">
                <a:effectLst/>
                <a:latin typeface="等线" panose="02010600030101010101" charset="-122"/>
                <a:ea typeface="等线" panose="02010600030101010101" charset="-122"/>
                <a:cs typeface="Times New Roman" panose="02020603050405020304" pitchFamily="18" charset="0"/>
              </a:rPr>
              <a:t>软件的空间分析功能比较</a:t>
            </a:r>
            <a:r>
              <a:rPr lang="en-US" altLang="zh-CN" sz="1800" kern="100" dirty="0">
                <a:effectLst/>
                <a:latin typeface="等线" panose="02010600030101010101" charset="-122"/>
                <a:ea typeface="等线" panose="02010600030101010101" charset="-122"/>
                <a:cs typeface="Times New Roman" panose="02020603050405020304" pitchFamily="18" charset="0"/>
              </a:rPr>
              <a:t>[J].</a:t>
            </a:r>
            <a:r>
              <a:rPr lang="zh-CN" altLang="zh-CN" sz="1800" kern="100" dirty="0">
                <a:effectLst/>
                <a:latin typeface="等线" panose="02010600030101010101" charset="-122"/>
                <a:ea typeface="等线" panose="02010600030101010101" charset="-122"/>
                <a:cs typeface="Times New Roman" panose="02020603050405020304" pitchFamily="18" charset="0"/>
              </a:rPr>
              <a:t>测绘工程</a:t>
            </a:r>
            <a:r>
              <a:rPr lang="en-US" altLang="zh-CN" sz="1800" kern="100" dirty="0">
                <a:effectLst/>
                <a:latin typeface="等线" panose="02010600030101010101" charset="-122"/>
                <a:ea typeface="等线" panose="02010600030101010101" charset="-122"/>
                <a:cs typeface="Times New Roman" panose="02020603050405020304" pitchFamily="18" charset="0"/>
              </a:rPr>
              <a:t>,2004,(3): 58-61</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grpSp>
        <p:nvGrpSpPr>
          <p:cNvPr id="10" name="组合 9"/>
          <p:cNvGrpSpPr/>
          <p:nvPr/>
        </p:nvGrpSpPr>
        <p:grpSpPr>
          <a:xfrm>
            <a:off x="0" y="0"/>
            <a:ext cx="7929563" cy="3200400"/>
            <a:chOff x="0" y="0"/>
            <a:chExt cx="10572750" cy="426720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gr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sp>
        <p:nvSpPr>
          <p:cNvPr id="19" name="文本框 18"/>
          <p:cNvSpPr txBox="1"/>
          <p:nvPr/>
        </p:nvSpPr>
        <p:spPr>
          <a:xfrm>
            <a:off x="2469268" y="2444974"/>
            <a:ext cx="7253466" cy="2061210"/>
          </a:xfrm>
          <a:prstGeom prst="rect">
            <a:avLst/>
          </a:prstGeom>
          <a:noFill/>
        </p:spPr>
        <p:txBody>
          <a:bodyPr vert="horz" wrap="square" rtlCol="0">
            <a:spAutoFit/>
          </a:bodyPr>
          <a:lstStyle/>
          <a:p>
            <a:pPr algn="ctr"/>
            <a:r>
              <a:rPr lang="en-US" altLang="zh-CN" sz="6400" dirty="0">
                <a:solidFill>
                  <a:schemeClr val="accent1"/>
                </a:solidFill>
                <a:latin typeface="方正仿宋_GB2312" panose="02000000000000000000" charset="-122"/>
                <a:ea typeface="方正仿宋_GB2312" panose="02000000000000000000" charset="-122"/>
                <a:sym typeface="方正仿宋_GB2312" panose="02000000000000000000" charset="-122"/>
              </a:rPr>
              <a:t>Thank you for listening</a:t>
            </a:r>
            <a:endParaRPr lang="en-US" altLang="zh-CN" sz="64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3" name="矩形 2"/>
          <p:cNvSpPr/>
          <p:nvPr/>
        </p:nvSpPr>
        <p:spPr>
          <a:xfrm>
            <a:off x="3787510" y="2076553"/>
            <a:ext cx="4614440" cy="275590"/>
          </a:xfrm>
          <a:prstGeom prst="rect">
            <a:avLst/>
          </a:prstGeom>
        </p:spPr>
        <p:txBody>
          <a:bodyPr wrap="square">
            <a:spAutoFit/>
          </a:bodyPr>
          <a:p>
            <a:pPr algn="dist"/>
            <a:r>
              <a:rPr lang="en-US" altLang="zh-CN" sz="1200" dirty="0">
                <a:solidFill>
                  <a:schemeClr val="accent1"/>
                </a:solidFill>
                <a:latin typeface="方正仿宋_GB2312" panose="02000000000000000000" charset="-122"/>
                <a:ea typeface="方正仿宋_GB2312" panose="02000000000000000000" charset="-122"/>
                <a:cs typeface="Calibri Light" panose="020F0302020204030204" pitchFamily="34" charset="0"/>
              </a:rPr>
              <a:t>Human-Computer Interaction Techniques</a:t>
            </a:r>
            <a:endParaRPr lang="en-US" altLang="zh-CN" sz="1200" dirty="0">
              <a:solidFill>
                <a:schemeClr val="accent1"/>
              </a:solidFill>
              <a:latin typeface="方正仿宋_GB2312" panose="02000000000000000000" charset="-122"/>
              <a:ea typeface="方正仿宋_GB2312" panose="02000000000000000000" charset="-122"/>
              <a:cs typeface="Calibri Light" panose="020F03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grpSp>
        <p:nvGrpSpPr>
          <p:cNvPr id="10" name="组合 9"/>
          <p:cNvGrpSpPr/>
          <p:nvPr/>
        </p:nvGrpSpPr>
        <p:grpSpPr>
          <a:xfrm>
            <a:off x="0" y="0"/>
            <a:ext cx="7929563" cy="3200400"/>
            <a:chOff x="0" y="0"/>
            <a:chExt cx="10572750" cy="426720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gr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sp>
        <p:nvSpPr>
          <p:cNvPr id="15" name="文本框 14"/>
          <p:cNvSpPr txBox="1"/>
          <p:nvPr/>
        </p:nvSpPr>
        <p:spPr>
          <a:xfrm>
            <a:off x="2915920" y="2944495"/>
            <a:ext cx="6359525" cy="460375"/>
          </a:xfrm>
          <a:prstGeom prst="rect">
            <a:avLst/>
          </a:prstGeom>
          <a:noFill/>
        </p:spPr>
        <p:txBody>
          <a:bodyPr vert="horz" wrap="square" rtlCol="0">
            <a:spAutoFit/>
          </a:bodyPr>
          <a:lstStyle/>
          <a:p>
            <a:pPr algn="ctr"/>
            <a:r>
              <a:rPr lang="en-US" altLang="zh-CN" sz="2400" spc="300" dirty="0">
                <a:solidFill>
                  <a:schemeClr val="accent1"/>
                </a:solidFill>
                <a:latin typeface="方正仿宋_GB2312" panose="02000000000000000000" charset="-122"/>
                <a:ea typeface="方正仿宋_GB2312" panose="02000000000000000000" charset="-122"/>
                <a:sym typeface="方正仿宋_GB2312" panose="02000000000000000000" charset="-122"/>
              </a:rPr>
              <a:t>CAs</a:t>
            </a:r>
            <a:r>
              <a:rPr lang="zh-CN" altLang="en-US" sz="2400" spc="300" dirty="0">
                <a:solidFill>
                  <a:schemeClr val="accent1"/>
                </a:solidFill>
                <a:latin typeface="方正仿宋_GB2312" panose="02000000000000000000" charset="-122"/>
                <a:ea typeface="方正仿宋_GB2312" panose="02000000000000000000" charset="-122"/>
                <a:sym typeface="方正仿宋_GB2312" panose="02000000000000000000" charset="-122"/>
              </a:rPr>
              <a:t>主动反馈对用户决策任务的影响</a:t>
            </a:r>
            <a:endParaRPr lang="zh-CN" altLang="en-US">
              <a:latin typeface="方正仿宋_GB2312" panose="02000000000000000000" charset="-122"/>
              <a:ea typeface="方正仿宋_GB2312" panose="02000000000000000000" charset="-122"/>
              <a:sym typeface="方正仿宋_GB2312" panose="02000000000000000000" charset="-122"/>
            </a:endParaRPr>
          </a:p>
        </p:txBody>
      </p:sp>
      <p:sp>
        <p:nvSpPr>
          <p:cNvPr id="16" name="矩形 15"/>
          <p:cNvSpPr/>
          <p:nvPr/>
        </p:nvSpPr>
        <p:spPr>
          <a:xfrm>
            <a:off x="4545900" y="3394855"/>
            <a:ext cx="3100200" cy="785570"/>
          </a:xfrm>
          <a:prstGeom prst="rect">
            <a:avLst/>
          </a:prstGeom>
        </p:spPr>
        <p:txBody>
          <a:bodyPr vert="horz" wrap="square">
            <a:noAutofit/>
          </a:bodyPr>
          <a:lstStyle/>
          <a:p>
            <a:pPr algn="ctr">
              <a:lnSpc>
                <a:spcPct val="150000"/>
              </a:lnSpc>
            </a:pPr>
            <a:r>
              <a:rPr lang="en-US" altLang="zh-CN" sz="900">
                <a:solidFill>
                  <a:schemeClr val="accent1"/>
                </a:solidFill>
                <a:latin typeface="Calibri" panose="020F0502020204030204" pitchFamily="34" charset="0"/>
                <a:cs typeface="Calibri" panose="020F0502020204030204" pitchFamily="34" charset="0"/>
              </a:rPr>
              <a:t>“Hey Genie, You Got Me Thinking about My Menu Choices!” Impact of Proactive Feedback on User Perception and Reflection in Decision-making Tasks</a:t>
            </a:r>
            <a:endParaRPr lang="en-US" altLang="zh-CN">
              <a:latin typeface="Calibri" panose="020F0502020204030204" pitchFamily="34" charset="0"/>
              <a:cs typeface="Calibri" panose="020F0502020204030204" pitchFamily="34" charset="0"/>
            </a:endParaRPr>
          </a:p>
        </p:txBody>
      </p:sp>
      <p:sp>
        <p:nvSpPr>
          <p:cNvPr id="17" name="矩形: 圆角 16"/>
          <p:cNvSpPr/>
          <p:nvPr/>
        </p:nvSpPr>
        <p:spPr>
          <a:xfrm>
            <a:off x="5454511" y="2408865"/>
            <a:ext cx="1282979" cy="329869"/>
          </a:xfrm>
          <a:prstGeom prst="roundRect">
            <a:avLst>
              <a:gd name="adj" fmla="val 50000"/>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方正仿宋_GB2312" panose="02000000000000000000" charset="-122"/>
                <a:ea typeface="方正仿宋_GB2312" panose="02000000000000000000" charset="-122"/>
                <a:sym typeface="方正仿宋_GB2312" panose="02000000000000000000" charset="-122"/>
              </a:rPr>
              <a:t>Part  01</a:t>
            </a:r>
            <a:endParaRPr lang="zh-CN" altLang="en-US" sz="1600" dirty="0">
              <a:solidFill>
                <a:schemeClr val="bg1"/>
              </a:solidFill>
              <a:latin typeface="方正仿宋_GB2312" panose="02000000000000000000" charset="-122"/>
              <a:ea typeface="方正仿宋_GB2312" panose="02000000000000000000" charset="-122"/>
              <a:sym typeface="方正仿宋_GB2312" panose="02000000000000000000" charset="-122"/>
            </a:endParaRPr>
          </a:p>
        </p:txBody>
      </p:sp>
      <p:cxnSp>
        <p:nvCxnSpPr>
          <p:cNvPr id="18" name="直接连接符 17"/>
          <p:cNvCxnSpPr/>
          <p:nvPr/>
        </p:nvCxnSpPr>
        <p:spPr>
          <a:xfrm>
            <a:off x="4794042" y="4277585"/>
            <a:ext cx="2603916"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引言</a:t>
            </a:r>
            <a:endParaRPr lang="zh-CN" altLang="en-US">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1.1</a:t>
            </a:r>
            <a:endParaRPr lang="zh-CN" altLang="en-US" sz="32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22" name="Shape 4549"/>
          <p:cNvSpPr/>
          <p:nvPr/>
        </p:nvSpPr>
        <p:spPr>
          <a:xfrm>
            <a:off x="965368" y="5415850"/>
            <a:ext cx="272256" cy="2722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方正清仿宋 简 Bold" panose="02000800000000000000" charset="-122"/>
            </a:endParaRPr>
          </a:p>
        </p:txBody>
      </p:sp>
      <p:sp>
        <p:nvSpPr>
          <p:cNvPr id="23" name="Shape 4550"/>
          <p:cNvSpPr/>
          <p:nvPr/>
        </p:nvSpPr>
        <p:spPr>
          <a:xfrm>
            <a:off x="1037989" y="5485359"/>
            <a:ext cx="127016" cy="133239"/>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75000"/>
              <a:lumOff val="2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Stymie Std Light Italic" panose="02010600010101010101" charset="-122"/>
            </a:endParaRPr>
          </a:p>
        </p:txBody>
      </p:sp>
      <p:sp>
        <p:nvSpPr>
          <p:cNvPr id="24" name="Shape 4549"/>
          <p:cNvSpPr/>
          <p:nvPr/>
        </p:nvSpPr>
        <p:spPr>
          <a:xfrm>
            <a:off x="965368" y="4896566"/>
            <a:ext cx="272256" cy="2722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方正清仿宋 简 Bold" panose="02000800000000000000" charset="-122"/>
            </a:endParaRPr>
          </a:p>
        </p:txBody>
      </p:sp>
      <p:sp>
        <p:nvSpPr>
          <p:cNvPr id="25" name="Shape 4550"/>
          <p:cNvSpPr/>
          <p:nvPr/>
        </p:nvSpPr>
        <p:spPr>
          <a:xfrm>
            <a:off x="1037987" y="4966083"/>
            <a:ext cx="127016" cy="133239"/>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75000"/>
              <a:lumOff val="2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Stymie Std Light Italic" panose="02010600010101010101" charset="-122"/>
            </a:endParaRPr>
          </a:p>
        </p:txBody>
      </p:sp>
      <p:sp>
        <p:nvSpPr>
          <p:cNvPr id="26" name="Shape 4549"/>
          <p:cNvSpPr/>
          <p:nvPr/>
        </p:nvSpPr>
        <p:spPr>
          <a:xfrm>
            <a:off x="965404" y="2477408"/>
            <a:ext cx="272256" cy="2722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方正清仿宋 简 Bold" panose="02000800000000000000" charset="-122"/>
            </a:endParaRPr>
          </a:p>
        </p:txBody>
      </p:sp>
      <p:sp>
        <p:nvSpPr>
          <p:cNvPr id="27" name="Shape 4550"/>
          <p:cNvSpPr/>
          <p:nvPr/>
        </p:nvSpPr>
        <p:spPr>
          <a:xfrm>
            <a:off x="1038023" y="2546860"/>
            <a:ext cx="127016" cy="133239"/>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75000"/>
              <a:lumOff val="2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Stymie Std Light Italic" panose="02010600010101010101" charset="-122"/>
            </a:endParaRPr>
          </a:p>
        </p:txBody>
      </p:sp>
      <p:sp>
        <p:nvSpPr>
          <p:cNvPr id="28" name="Shape 4549"/>
          <p:cNvSpPr/>
          <p:nvPr/>
        </p:nvSpPr>
        <p:spPr>
          <a:xfrm>
            <a:off x="965404" y="1982603"/>
            <a:ext cx="272256" cy="2722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方正清仿宋 简 Bold" panose="02000800000000000000" charset="-122"/>
            </a:endParaRPr>
          </a:p>
        </p:txBody>
      </p:sp>
      <p:sp>
        <p:nvSpPr>
          <p:cNvPr id="29" name="Shape 4550"/>
          <p:cNvSpPr/>
          <p:nvPr/>
        </p:nvSpPr>
        <p:spPr>
          <a:xfrm>
            <a:off x="1038023" y="2052143"/>
            <a:ext cx="127016" cy="133239"/>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75000"/>
              <a:lumOff val="2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Stymie Std Light Italic" panose="02010600010101010101" charset="-122"/>
            </a:endParaRPr>
          </a:p>
        </p:txBody>
      </p:sp>
      <p:sp>
        <p:nvSpPr>
          <p:cNvPr id="30" name="TextBox 18"/>
          <p:cNvSpPr txBox="1"/>
          <p:nvPr/>
        </p:nvSpPr>
        <p:spPr>
          <a:xfrm>
            <a:off x="1432888" y="1982603"/>
            <a:ext cx="4116074" cy="507365"/>
          </a:xfrm>
          <a:prstGeom prst="rect">
            <a:avLst/>
          </a:prstGeom>
          <a:noFill/>
        </p:spPr>
        <p:txBody>
          <a:bodyPr wrap="square" lIns="0" tIns="0" rIns="0" bIns="0" rtlCol="0">
            <a:spAutoFit/>
          </a:bodyPr>
          <a:lstStyle/>
          <a:p>
            <a:pPr>
              <a:lnSpc>
                <a:spcPct val="150000"/>
              </a:lnSpc>
              <a:defRPr/>
            </a:pPr>
            <a:r>
              <a:rPr lang="zh-CN" altLang="en-US" sz="1100">
                <a:solidFill>
                  <a:srgbClr val="444444"/>
                </a:solidFill>
                <a:latin typeface="Calibri Light" panose="020F0302020204030204" pitchFamily="34" charset="0"/>
                <a:cs typeface="Calibri Light" panose="020F0302020204030204" pitchFamily="34" charset="0"/>
              </a:rPr>
              <a:t>对话式代理（</a:t>
            </a:r>
            <a:r>
              <a:rPr lang="en-US" altLang="zh-CN" sz="1100">
                <a:solidFill>
                  <a:srgbClr val="444444"/>
                </a:solidFill>
                <a:latin typeface="Calibri Light" panose="020F0302020204030204" pitchFamily="34" charset="0"/>
                <a:cs typeface="Calibri Light" panose="020F0302020204030204" pitchFamily="34" charset="0"/>
              </a:rPr>
              <a:t>CAs</a:t>
            </a:r>
            <a:r>
              <a:rPr lang="zh-CN" altLang="en-US" sz="1100">
                <a:solidFill>
                  <a:srgbClr val="444444"/>
                </a:solidFill>
                <a:latin typeface="Calibri Light" panose="020F0302020204030204" pitchFamily="34" charset="0"/>
                <a:cs typeface="Calibri Light" panose="020F0302020204030204" pitchFamily="34" charset="0"/>
              </a:rPr>
              <a:t>）广泛普及（如</a:t>
            </a:r>
            <a:r>
              <a:rPr lang="en-US" altLang="zh-CN" sz="1100">
                <a:solidFill>
                  <a:srgbClr val="444444"/>
                </a:solidFill>
                <a:latin typeface="Calibri Light" panose="020F0302020204030204" pitchFamily="34" charset="0"/>
                <a:cs typeface="Calibri Light" panose="020F0302020204030204" pitchFamily="34" charset="0"/>
              </a:rPr>
              <a:t>Alexa</a:t>
            </a:r>
            <a:r>
              <a:rPr lang="zh-CN" altLang="en-US" sz="1100">
                <a:solidFill>
                  <a:srgbClr val="444444"/>
                </a:solidFill>
                <a:latin typeface="Calibri Light" panose="020F0302020204030204" pitchFamily="34" charset="0"/>
                <a:cs typeface="Calibri Light" panose="020F0302020204030204" pitchFamily="34" charset="0"/>
              </a:rPr>
              <a:t>、</a:t>
            </a:r>
            <a:r>
              <a:rPr lang="en-US" altLang="zh-CN" sz="1100">
                <a:solidFill>
                  <a:srgbClr val="444444"/>
                </a:solidFill>
                <a:latin typeface="Calibri Light" panose="020F0302020204030204" pitchFamily="34" charset="0"/>
                <a:cs typeface="Calibri Light" panose="020F0302020204030204" pitchFamily="34" charset="0"/>
              </a:rPr>
              <a:t>Siri</a:t>
            </a:r>
            <a:r>
              <a:rPr lang="zh-CN" altLang="en-US" sz="1100">
                <a:solidFill>
                  <a:srgbClr val="444444"/>
                </a:solidFill>
                <a:latin typeface="Calibri Light" panose="020F0302020204030204" pitchFamily="34" charset="0"/>
                <a:cs typeface="Calibri Light" panose="020F0302020204030204" pitchFamily="34" charset="0"/>
              </a:rPr>
              <a:t>），但多用于简单任务。</a:t>
            </a:r>
            <a:endParaRPr lang="en-US" altLang="zh-CN" sz="1100">
              <a:solidFill>
                <a:srgbClr val="444444"/>
              </a:solidFill>
              <a:latin typeface="Calibri Light" panose="020F0302020204030204" pitchFamily="34" charset="0"/>
              <a:cs typeface="Calibri Light" panose="020F0302020204030204" pitchFamily="34" charset="0"/>
            </a:endParaRPr>
          </a:p>
        </p:txBody>
      </p:sp>
      <p:sp>
        <p:nvSpPr>
          <p:cNvPr id="31" name="TextBox 19"/>
          <p:cNvSpPr txBox="1"/>
          <p:nvPr/>
        </p:nvSpPr>
        <p:spPr>
          <a:xfrm>
            <a:off x="1432888" y="2477408"/>
            <a:ext cx="4116077" cy="253365"/>
          </a:xfrm>
          <a:prstGeom prst="rect">
            <a:avLst/>
          </a:prstGeom>
          <a:noFill/>
        </p:spPr>
        <p:txBody>
          <a:bodyPr wrap="square" lIns="0" tIns="0" rIns="0" bIns="0" rtlCol="0">
            <a:spAutoFit/>
          </a:bodyPr>
          <a:lstStyle/>
          <a:p>
            <a:pPr>
              <a:lnSpc>
                <a:spcPct val="150000"/>
              </a:lnSpc>
              <a:defRPr/>
            </a:pPr>
            <a:r>
              <a:rPr lang="zh-CN" altLang="en-US" sz="1100">
                <a:solidFill>
                  <a:srgbClr val="444444"/>
                </a:solidFill>
                <a:latin typeface="Calibri Light" panose="020F0302020204030204" pitchFamily="34" charset="0"/>
                <a:cs typeface="Calibri Light" panose="020F0302020204030204" pitchFamily="34" charset="0"/>
              </a:rPr>
              <a:t>用户期望</a:t>
            </a:r>
            <a:r>
              <a:rPr lang="en-US" altLang="zh-CN" sz="1100">
                <a:solidFill>
                  <a:srgbClr val="444444"/>
                </a:solidFill>
                <a:latin typeface="Calibri Light" panose="020F0302020204030204" pitchFamily="34" charset="0"/>
                <a:cs typeface="Calibri Light" panose="020F0302020204030204" pitchFamily="34" charset="0"/>
              </a:rPr>
              <a:t>CAs</a:t>
            </a:r>
            <a:r>
              <a:rPr lang="zh-CN" altLang="en-US" sz="1100">
                <a:solidFill>
                  <a:srgbClr val="444444"/>
                </a:solidFill>
                <a:latin typeface="Calibri Light" panose="020F0302020204030204" pitchFamily="34" charset="0"/>
                <a:cs typeface="Calibri Light" panose="020F0302020204030204" pitchFamily="34" charset="0"/>
              </a:rPr>
              <a:t>支持复杂决策（如购物、健康建议）。</a:t>
            </a:r>
            <a:endParaRPr lang="en-US" altLang="zh-CN" sz="1100">
              <a:solidFill>
                <a:srgbClr val="444444"/>
              </a:solidFill>
              <a:latin typeface="Calibri Light" panose="020F0302020204030204" pitchFamily="34" charset="0"/>
              <a:cs typeface="Calibri Light" panose="020F0302020204030204" pitchFamily="34" charset="0"/>
            </a:endParaRPr>
          </a:p>
        </p:txBody>
      </p:sp>
      <p:sp>
        <p:nvSpPr>
          <p:cNvPr id="32" name="TextBox 20"/>
          <p:cNvSpPr txBox="1"/>
          <p:nvPr/>
        </p:nvSpPr>
        <p:spPr>
          <a:xfrm>
            <a:off x="1432852" y="4880804"/>
            <a:ext cx="4116077" cy="253365"/>
          </a:xfrm>
          <a:prstGeom prst="rect">
            <a:avLst/>
          </a:prstGeom>
          <a:noFill/>
        </p:spPr>
        <p:txBody>
          <a:bodyPr wrap="square" lIns="0" tIns="0" rIns="0" bIns="0" rtlCol="0">
            <a:spAutoFit/>
          </a:bodyPr>
          <a:lstStyle/>
          <a:p>
            <a:pPr>
              <a:lnSpc>
                <a:spcPct val="150000"/>
              </a:lnSpc>
              <a:defRPr/>
            </a:pPr>
            <a:r>
              <a:rPr lang="zh-CN" altLang="en-US" sz="1100">
                <a:solidFill>
                  <a:srgbClr val="444444"/>
                </a:solidFill>
                <a:latin typeface="Calibri Light" panose="020F0302020204030204" pitchFamily="34" charset="0"/>
                <a:cs typeface="Calibri Light" panose="020F0302020204030204" pitchFamily="34" charset="0"/>
              </a:rPr>
              <a:t>比较三种反馈策略（无反馈、主动反馈、请求反馈）的效果。</a:t>
            </a:r>
            <a:endParaRPr lang="zh-CN" altLang="en-US" sz="1100">
              <a:solidFill>
                <a:srgbClr val="444444"/>
              </a:solidFill>
              <a:latin typeface="Calibri Light" panose="020F0302020204030204" pitchFamily="34" charset="0"/>
              <a:cs typeface="Calibri Light" panose="020F0302020204030204" pitchFamily="34" charset="0"/>
            </a:endParaRPr>
          </a:p>
        </p:txBody>
      </p:sp>
      <p:sp>
        <p:nvSpPr>
          <p:cNvPr id="33" name="TextBox 21"/>
          <p:cNvSpPr txBox="1"/>
          <p:nvPr/>
        </p:nvSpPr>
        <p:spPr>
          <a:xfrm>
            <a:off x="1432852" y="5415812"/>
            <a:ext cx="4116078" cy="253365"/>
          </a:xfrm>
          <a:prstGeom prst="rect">
            <a:avLst/>
          </a:prstGeom>
          <a:noFill/>
        </p:spPr>
        <p:txBody>
          <a:bodyPr wrap="square" lIns="0" tIns="0" rIns="0" bIns="0" rtlCol="0">
            <a:spAutoFit/>
          </a:bodyPr>
          <a:lstStyle/>
          <a:p>
            <a:pPr>
              <a:lnSpc>
                <a:spcPct val="150000"/>
              </a:lnSpc>
              <a:defRPr/>
            </a:pPr>
            <a:r>
              <a:rPr lang="zh-CN" altLang="en-US" sz="1100">
                <a:solidFill>
                  <a:srgbClr val="444444"/>
                </a:solidFill>
                <a:latin typeface="Calibri Light" panose="020F0302020204030204" pitchFamily="34" charset="0"/>
                <a:cs typeface="Calibri Light" panose="020F0302020204030204" pitchFamily="34" charset="0"/>
              </a:rPr>
              <a:t>探索</a:t>
            </a:r>
            <a:r>
              <a:rPr lang="en-US" altLang="zh-CN" sz="1100">
                <a:solidFill>
                  <a:srgbClr val="444444"/>
                </a:solidFill>
                <a:latin typeface="Calibri Light" panose="020F0302020204030204" pitchFamily="34" charset="0"/>
                <a:cs typeface="Calibri Light" panose="020F0302020204030204" pitchFamily="34" charset="0"/>
              </a:rPr>
              <a:t>CAs</a:t>
            </a:r>
            <a:r>
              <a:rPr lang="zh-CN" altLang="en-US" sz="1100">
                <a:solidFill>
                  <a:srgbClr val="444444"/>
                </a:solidFill>
                <a:latin typeface="Calibri Light" panose="020F0302020204030204" pitchFamily="34" charset="0"/>
                <a:cs typeface="Calibri Light" panose="020F0302020204030204" pitchFamily="34" charset="0"/>
              </a:rPr>
              <a:t>在决策任务中触发反思的潜力。</a:t>
            </a:r>
            <a:endParaRPr lang="zh-CN" altLang="en-US" sz="1100">
              <a:solidFill>
                <a:srgbClr val="444444"/>
              </a:solidFill>
              <a:latin typeface="Calibri Light" panose="020F0302020204030204" pitchFamily="34" charset="0"/>
              <a:cs typeface="Calibri Light" panose="020F0302020204030204" pitchFamily="34" charset="0"/>
            </a:endParaRPr>
          </a:p>
        </p:txBody>
      </p:sp>
      <p:sp>
        <p:nvSpPr>
          <p:cNvPr id="35" name="TextBox 23"/>
          <p:cNvSpPr txBox="1"/>
          <p:nvPr/>
        </p:nvSpPr>
        <p:spPr>
          <a:xfrm>
            <a:off x="901579" y="1495270"/>
            <a:ext cx="995680" cy="337185"/>
          </a:xfrm>
          <a:prstGeom prst="rect">
            <a:avLst/>
          </a:prstGeom>
          <a:noFill/>
        </p:spPr>
        <p:txBody>
          <a:bodyPr wrap="none" rtlCol="0">
            <a:spAutoFit/>
          </a:bodyPr>
          <a:lstStyle/>
          <a:p>
            <a:r>
              <a:rPr lang="zh-CN" altLang="en-US" sz="1600" dirty="0">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rPr>
              <a:t>研究背景</a:t>
            </a:r>
            <a:endParaRPr lang="zh-CN" altLang="en-US" sz="1600">
              <a:latin typeface="Calibri Light" panose="020F0302020204030204" pitchFamily="34" charset="0"/>
              <a:ea typeface="Saturday Sans Regular" panose="02010600010101010101" charset="-122"/>
              <a:cs typeface="Calibri Light" panose="020F0302020204030204" pitchFamily="34" charset="0"/>
            </a:endParaRPr>
          </a:p>
        </p:txBody>
      </p:sp>
      <p:sp>
        <p:nvSpPr>
          <p:cNvPr id="37" name="矩形 36"/>
          <p:cNvSpPr/>
          <p:nvPr/>
        </p:nvSpPr>
        <p:spPr>
          <a:xfrm>
            <a:off x="8397321" y="4955538"/>
            <a:ext cx="3034737" cy="368300"/>
          </a:xfrm>
          <a:prstGeom prst="rect">
            <a:avLst/>
          </a:prstGeom>
        </p:spPr>
        <p:txBody>
          <a:bodyPr vert="horz" wrap="square">
            <a:spAutoFit/>
          </a:bodyPr>
          <a:lstStyle/>
          <a:p>
            <a:pPr>
              <a:lnSpc>
                <a:spcPct val="200000"/>
              </a:lnSpc>
            </a:pPr>
            <a:r>
              <a:rPr lang="zh-CN" altLang="en-US" sz="900">
                <a:solidFill>
                  <a:schemeClr val="bg1"/>
                </a:solidFill>
                <a:latin typeface="Calibri Light" panose="020F0302020204030204" pitchFamily="34" charset="0"/>
                <a:cs typeface="Calibri Light" panose="020F0302020204030204" pitchFamily="34" charset="0"/>
              </a:rPr>
              <a:t>语音交互中，主动反馈如何影响用户感知与反思？</a:t>
            </a:r>
            <a:endParaRPr lang="zh-CN" altLang="en-US" sz="900">
              <a:solidFill>
                <a:schemeClr val="bg1"/>
              </a:solidFill>
              <a:latin typeface="Calibri Light" panose="020F0302020204030204" pitchFamily="34" charset="0"/>
              <a:cs typeface="Calibri Light" panose="020F0302020204030204" pitchFamily="34" charset="0"/>
            </a:endParaRPr>
          </a:p>
        </p:txBody>
      </p:sp>
      <p:sp>
        <p:nvSpPr>
          <p:cNvPr id="38" name="矩形 37"/>
          <p:cNvSpPr/>
          <p:nvPr/>
        </p:nvSpPr>
        <p:spPr>
          <a:xfrm>
            <a:off x="8397321" y="4523947"/>
            <a:ext cx="3034737" cy="414020"/>
          </a:xfrm>
          <a:prstGeom prst="rect">
            <a:avLst/>
          </a:prstGeom>
        </p:spPr>
        <p:txBody>
          <a:bodyPr vert="horz" wrap="square">
            <a:spAutoFit/>
          </a:bodyPr>
          <a:lstStyle/>
          <a:p>
            <a:pPr>
              <a:lnSpc>
                <a:spcPct val="150000"/>
              </a:lnSpc>
            </a:pPr>
            <a:endParaRPr lang="zh-CN" altLang="en-US" sz="1400" b="1" dirty="0">
              <a:solidFill>
                <a:schemeClr val="bg1"/>
              </a:solidFill>
              <a:latin typeface="Calibri Light" panose="020F0302020204030204" pitchFamily="34" charset="0"/>
              <a:cs typeface="Calibri Light" panose="020F0302020204030204" pitchFamily="34" charset="0"/>
            </a:endParaRPr>
          </a:p>
        </p:txBody>
      </p:sp>
      <p:sp>
        <p:nvSpPr>
          <p:cNvPr id="2" name="TextBox 23"/>
          <p:cNvSpPr txBox="1"/>
          <p:nvPr/>
        </p:nvSpPr>
        <p:spPr>
          <a:xfrm>
            <a:off x="904586" y="4352749"/>
            <a:ext cx="995680" cy="337185"/>
          </a:xfrm>
          <a:prstGeom prst="rect">
            <a:avLst/>
          </a:prstGeom>
          <a:noFill/>
        </p:spPr>
        <p:txBody>
          <a:bodyPr wrap="none" rtlCol="0">
            <a:spAutoFit/>
          </a:bodyPr>
          <a:p>
            <a:r>
              <a:rPr lang="zh-CN" altLang="en-US" sz="1600" dirty="0">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rPr>
              <a:t>研究</a:t>
            </a:r>
            <a:r>
              <a:rPr lang="zh-CN" altLang="en-US" sz="1600" dirty="0">
                <a:solidFill>
                  <a:schemeClr val="tx1">
                    <a:lumMod val="50000"/>
                  </a:schemeClr>
                </a:solidFill>
                <a:latin typeface="Calibri Light" panose="020F0302020204030204" pitchFamily="34" charset="0"/>
                <a:ea typeface="Saturday Sans Regular" panose="02010600010101010101" charset="-122"/>
                <a:cs typeface="Arial" panose="020B0604020202020204" pitchFamily="34" charset="0"/>
              </a:rPr>
              <a:t>目标</a:t>
            </a:r>
            <a:endParaRPr lang="zh-CN" altLang="en-US" sz="1600">
              <a:latin typeface="Calibri Light" panose="020F0302020204030204" pitchFamily="34" charset="0"/>
              <a:ea typeface="Saturday Sans Regular" panose="02010600010101010101" charset="-122"/>
              <a:cs typeface="Calibri Light" panose="020F0302020204030204" pitchFamily="34" charset="0"/>
            </a:endParaRPr>
          </a:p>
        </p:txBody>
      </p:sp>
      <p:pic>
        <p:nvPicPr>
          <p:cNvPr id="3" name="图片 2" descr="upload_post_object_v2_2696697883"/>
          <p:cNvPicPr>
            <a:picLocks noChangeAspect="1"/>
          </p:cNvPicPr>
          <p:nvPr/>
        </p:nvPicPr>
        <p:blipFill>
          <a:blip r:embed="rId1"/>
          <a:srcRect l="10635" r="6157"/>
          <a:stretch>
            <a:fillRect/>
          </a:stretch>
        </p:blipFill>
        <p:spPr>
          <a:xfrm>
            <a:off x="8590849" y="2417765"/>
            <a:ext cx="2647758" cy="1868529"/>
          </a:xfrm>
          <a:prstGeom prst="rect">
            <a:avLst/>
          </a:prstGeom>
        </p:spPr>
      </p:pic>
      <p:pic>
        <p:nvPicPr>
          <p:cNvPr id="6" name="图片 5" descr="upload_post_object_v2_1585173753"/>
          <p:cNvPicPr>
            <a:picLocks noChangeAspect="1"/>
          </p:cNvPicPr>
          <p:nvPr/>
        </p:nvPicPr>
        <p:blipFill>
          <a:blip r:embed="rId2"/>
          <a:srcRect r="20604" b="237"/>
          <a:stretch>
            <a:fillRect/>
          </a:stretch>
        </p:blipFill>
        <p:spPr>
          <a:xfrm>
            <a:off x="6228384" y="3889442"/>
            <a:ext cx="2985658" cy="2146063"/>
          </a:xfrm>
          <a:prstGeom prst="rect">
            <a:avLst/>
          </a:prstGeom>
        </p:spPr>
      </p:pic>
      <p:pic>
        <p:nvPicPr>
          <p:cNvPr id="4" name="图片 3" descr="upload_post_object_v2_3760581949"/>
          <p:cNvPicPr>
            <a:picLocks noChangeAspect="1"/>
          </p:cNvPicPr>
          <p:nvPr/>
        </p:nvPicPr>
        <p:blipFill>
          <a:blip r:embed="rId3"/>
          <a:stretch>
            <a:fillRect/>
          </a:stretch>
        </p:blipFill>
        <p:spPr>
          <a:xfrm>
            <a:off x="5919188" y="1495234"/>
            <a:ext cx="2863194" cy="2112192"/>
          </a:xfrm>
          <a:prstGeom prst="rect">
            <a:avLst/>
          </a:prstGeom>
        </p:spPr>
      </p:pic>
      <p:sp>
        <p:nvSpPr>
          <p:cNvPr id="7" name="Shape 4549"/>
          <p:cNvSpPr/>
          <p:nvPr/>
        </p:nvSpPr>
        <p:spPr>
          <a:xfrm>
            <a:off x="968411" y="3617186"/>
            <a:ext cx="272256" cy="27225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noFill/>
          <a:ln w="12700" cap="flat">
            <a:solidFill>
              <a:schemeClr val="tx1">
                <a:lumMod val="50000"/>
                <a:lumOff val="50000"/>
              </a:schemeClr>
            </a:solidFill>
            <a:prstDash val="solid"/>
            <a:miter lim="400000"/>
          </a:ln>
          <a:effectLst/>
        </p:spPr>
        <p:txBody>
          <a:bodyPr wrap="square" lIns="50800" tIns="50800" rIns="50800" bIns="50800" numCol="1" anchor="ctr">
            <a:noAutofit/>
          </a:bodyPr>
          <a:p>
            <a:pPr lvl="0" algn="l">
              <a:defRPr sz="3100" b="1">
                <a:latin typeface="Kontrapunkt Bob Bold"/>
                <a:ea typeface="Kontrapunkt Bob Bold"/>
                <a:cs typeface="Kontrapunkt Bob Bold"/>
                <a:sym typeface="Kontrapunkt Bob Bold"/>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方正清仿宋 简 Bold" panose="02000800000000000000" charset="-122"/>
            </a:endParaRPr>
          </a:p>
        </p:txBody>
      </p:sp>
      <p:sp>
        <p:nvSpPr>
          <p:cNvPr id="8" name="Shape 4550"/>
          <p:cNvSpPr/>
          <p:nvPr/>
        </p:nvSpPr>
        <p:spPr>
          <a:xfrm>
            <a:off x="1041030" y="3686726"/>
            <a:ext cx="127016" cy="133239"/>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75000"/>
              <a:lumOff val="25000"/>
            </a:schemeClr>
          </a:solidFill>
          <a:ln w="12700" cap="flat">
            <a:noFill/>
            <a:miter lim="400000"/>
          </a:ln>
          <a:effectLst/>
        </p:spPr>
        <p:txBody>
          <a:bodyPr wrap="square" lIns="38100" tIns="38100" rIns="38100" bIns="38100" numCol="1" anchor="ctr">
            <a:noAutofit/>
          </a:bodyPr>
          <a:p>
            <a:pPr lvl="0">
              <a:defRPr sz="3200">
                <a:solidFill>
                  <a:srgbClr val="FFFFFF"/>
                </a:solidFill>
                <a:latin typeface="Helvetica Light"/>
                <a:ea typeface="Helvetica Light"/>
                <a:cs typeface="Helvetica Light"/>
                <a:sym typeface="Helvetica Light"/>
              </a:defRPr>
            </a:pPr>
            <a:endParaRPr>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sym typeface="Stymie Std Light Italic" panose="02010600010101010101" charset="-122"/>
            </a:endParaRPr>
          </a:p>
        </p:txBody>
      </p:sp>
      <p:sp>
        <p:nvSpPr>
          <p:cNvPr id="9" name="TextBox 18"/>
          <p:cNvSpPr txBox="1"/>
          <p:nvPr/>
        </p:nvSpPr>
        <p:spPr>
          <a:xfrm>
            <a:off x="1435895" y="3617186"/>
            <a:ext cx="4116074" cy="253365"/>
          </a:xfrm>
          <a:prstGeom prst="rect">
            <a:avLst/>
          </a:prstGeom>
          <a:noFill/>
        </p:spPr>
        <p:txBody>
          <a:bodyPr wrap="square" lIns="0" tIns="0" rIns="0" bIns="0" rtlCol="0">
            <a:spAutoFit/>
          </a:bodyPr>
          <a:p>
            <a:pPr>
              <a:lnSpc>
                <a:spcPct val="150000"/>
              </a:lnSpc>
              <a:defRPr/>
            </a:pPr>
            <a:r>
              <a:rPr lang="zh-CN" altLang="en-US" sz="1100">
                <a:solidFill>
                  <a:srgbClr val="444444"/>
                </a:solidFill>
                <a:latin typeface="Calibri Light" panose="020F0302020204030204" pitchFamily="34" charset="0"/>
                <a:cs typeface="Calibri Light" panose="020F0302020204030204" pitchFamily="34" charset="0"/>
              </a:rPr>
              <a:t>语音交互中，主动反馈如何影响用户感知与反思？</a:t>
            </a:r>
            <a:endParaRPr lang="en-US" altLang="zh-CN" sz="1100">
              <a:solidFill>
                <a:srgbClr val="444444"/>
              </a:solidFill>
              <a:latin typeface="Calibri Light" panose="020F0302020204030204" pitchFamily="34" charset="0"/>
              <a:cs typeface="Calibri Light" panose="020F0302020204030204" pitchFamily="34" charset="0"/>
            </a:endParaRPr>
          </a:p>
        </p:txBody>
      </p:sp>
      <p:sp>
        <p:nvSpPr>
          <p:cNvPr id="10" name="TextBox 23"/>
          <p:cNvSpPr txBox="1"/>
          <p:nvPr/>
        </p:nvSpPr>
        <p:spPr>
          <a:xfrm>
            <a:off x="904586" y="3129853"/>
            <a:ext cx="995680" cy="337185"/>
          </a:xfrm>
          <a:prstGeom prst="rect">
            <a:avLst/>
          </a:prstGeom>
          <a:noFill/>
        </p:spPr>
        <p:txBody>
          <a:bodyPr wrap="none" rtlCol="0">
            <a:spAutoFit/>
          </a:bodyPr>
          <a:p>
            <a:r>
              <a:rPr lang="zh-CN" altLang="en-US" sz="1600" dirty="0">
                <a:solidFill>
                  <a:schemeClr val="tx1">
                    <a:lumMod val="50000"/>
                  </a:schemeClr>
                </a:solidFill>
                <a:latin typeface="Calibri Light" panose="020F0302020204030204" pitchFamily="34" charset="0"/>
                <a:ea typeface="Saturday Sans Regular" panose="02010600010101010101" charset="-122"/>
                <a:cs typeface="Calibri Light" panose="020F0302020204030204" pitchFamily="34" charset="0"/>
              </a:rPr>
              <a:t>研究</a:t>
            </a:r>
            <a:r>
              <a:rPr lang="zh-CN" altLang="en-US" sz="1600" dirty="0">
                <a:solidFill>
                  <a:schemeClr val="tx1">
                    <a:lumMod val="50000"/>
                  </a:schemeClr>
                </a:solidFill>
                <a:latin typeface="Calibri Light" panose="020F0302020204030204" pitchFamily="34" charset="0"/>
                <a:ea typeface="Saturday Sans Regular" panose="02010600010101010101" charset="-122"/>
                <a:cs typeface="Arial" panose="020B0604020202020204" pitchFamily="34" charset="0"/>
              </a:rPr>
              <a:t>问题</a:t>
            </a:r>
            <a:endParaRPr lang="zh-CN" altLang="en-US" sz="1600">
              <a:latin typeface="Calibri Light" panose="020F0302020204030204" pitchFamily="34" charset="0"/>
              <a:ea typeface="Saturday Sans Regular" panose="02010600010101010101" charset="-122"/>
              <a:cs typeface="Calibri Light" panose="020F03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相关</a:t>
            </a:r>
            <a:r>
              <a:rPr lang="zh-CN" altLang="en-US" sz="2400" spc="600" dirty="0">
                <a:solidFill>
                  <a:schemeClr val="accent1"/>
                </a:solidFill>
                <a:latin typeface="方正仿宋_GB2312" panose="02000000000000000000" charset="-122"/>
                <a:ea typeface="方正仿宋_GB2312" panose="02000000000000000000" charset="-122"/>
                <a:cs typeface="方正仿宋_GB2312" panose="02000000000000000000" charset="-122"/>
                <a:sym typeface="方正仿宋_GB2312" panose="02000000000000000000" charset="-122"/>
              </a:rPr>
              <a:t>工作</a:t>
            </a:r>
            <a:endParaRPr lang="zh-CN" altLang="en-US">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1.2</a:t>
            </a:r>
            <a:endParaRPr lang="zh-CN" altLang="en-US" sz="32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grpSp>
        <p:nvGrpSpPr>
          <p:cNvPr id="7" name="组合 6"/>
          <p:cNvGrpSpPr/>
          <p:nvPr/>
        </p:nvGrpSpPr>
        <p:grpSpPr>
          <a:xfrm>
            <a:off x="2222575" y="1843031"/>
            <a:ext cx="7825305" cy="3721038"/>
            <a:chOff x="1865372" y="1754894"/>
            <a:chExt cx="8574993" cy="4077525"/>
          </a:xfrm>
        </p:grpSpPr>
        <p:sp>
          <p:nvSpPr>
            <p:cNvPr id="10" name="Rectangle 7"/>
            <p:cNvSpPr>
              <a:spLocks noChangeArrowheads="1"/>
            </p:cNvSpPr>
            <p:nvPr/>
          </p:nvSpPr>
          <p:spPr bwMode="auto">
            <a:xfrm>
              <a:off x="2054274" y="3961779"/>
              <a:ext cx="8197191" cy="17925"/>
            </a:xfrm>
            <a:prstGeom prst="rect">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16" name="Oval 9"/>
            <p:cNvSpPr>
              <a:spLocks noChangeArrowheads="1"/>
            </p:cNvSpPr>
            <p:nvPr/>
          </p:nvSpPr>
          <p:spPr bwMode="auto">
            <a:xfrm>
              <a:off x="1873646" y="3880428"/>
              <a:ext cx="180628" cy="180628"/>
            </a:xfrm>
            <a:prstGeom prst="ellipse">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17" name="Freeform 10"/>
            <p:cNvSpPr>
              <a:spLocks noEditPoints="1"/>
            </p:cNvSpPr>
            <p:nvPr/>
          </p:nvSpPr>
          <p:spPr bwMode="auto">
            <a:xfrm>
              <a:off x="1865372" y="3870776"/>
              <a:ext cx="198553" cy="199932"/>
            </a:xfrm>
            <a:custGeom>
              <a:avLst/>
              <a:gdLst>
                <a:gd name="T0" fmla="*/ 22 w 44"/>
                <a:gd name="T1" fmla="*/ 44 h 44"/>
                <a:gd name="T2" fmla="*/ 0 w 44"/>
                <a:gd name="T3" fmla="*/ 22 h 44"/>
                <a:gd name="T4" fmla="*/ 22 w 44"/>
                <a:gd name="T5" fmla="*/ 0 h 44"/>
                <a:gd name="T6" fmla="*/ 44 w 44"/>
                <a:gd name="T7" fmla="*/ 22 h 44"/>
                <a:gd name="T8" fmla="*/ 22 w 44"/>
                <a:gd name="T9" fmla="*/ 44 h 44"/>
                <a:gd name="T10" fmla="*/ 22 w 44"/>
                <a:gd name="T11" fmla="*/ 4 h 44"/>
                <a:gd name="T12" fmla="*/ 4 w 44"/>
                <a:gd name="T13" fmla="*/ 22 h 44"/>
                <a:gd name="T14" fmla="*/ 22 w 44"/>
                <a:gd name="T15" fmla="*/ 40 h 44"/>
                <a:gd name="T16" fmla="*/ 40 w 44"/>
                <a:gd name="T17" fmla="*/ 22 h 44"/>
                <a:gd name="T18" fmla="*/ 22 w 44"/>
                <a:gd name="T19" fmla="*/ 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10" y="44"/>
                    <a:pt x="0" y="34"/>
                    <a:pt x="0" y="22"/>
                  </a:cubicBezTo>
                  <a:cubicBezTo>
                    <a:pt x="0" y="10"/>
                    <a:pt x="10" y="0"/>
                    <a:pt x="22" y="0"/>
                  </a:cubicBezTo>
                  <a:cubicBezTo>
                    <a:pt x="34" y="0"/>
                    <a:pt x="44" y="10"/>
                    <a:pt x="44" y="22"/>
                  </a:cubicBezTo>
                  <a:cubicBezTo>
                    <a:pt x="44" y="34"/>
                    <a:pt x="34" y="44"/>
                    <a:pt x="22" y="44"/>
                  </a:cubicBezTo>
                  <a:close/>
                  <a:moveTo>
                    <a:pt x="22" y="4"/>
                  </a:moveTo>
                  <a:cubicBezTo>
                    <a:pt x="12" y="4"/>
                    <a:pt x="4" y="12"/>
                    <a:pt x="4" y="22"/>
                  </a:cubicBezTo>
                  <a:cubicBezTo>
                    <a:pt x="4" y="32"/>
                    <a:pt x="12" y="40"/>
                    <a:pt x="22" y="40"/>
                  </a:cubicBezTo>
                  <a:cubicBezTo>
                    <a:pt x="32" y="40"/>
                    <a:pt x="40" y="32"/>
                    <a:pt x="40" y="22"/>
                  </a:cubicBezTo>
                  <a:cubicBezTo>
                    <a:pt x="40" y="12"/>
                    <a:pt x="32" y="4"/>
                    <a:pt x="22" y="4"/>
                  </a:cubicBez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18" name="Oval 11"/>
            <p:cNvSpPr>
              <a:spLocks noChangeArrowheads="1"/>
            </p:cNvSpPr>
            <p:nvPr/>
          </p:nvSpPr>
          <p:spPr bwMode="auto">
            <a:xfrm>
              <a:off x="10251463" y="3880428"/>
              <a:ext cx="179249" cy="180628"/>
            </a:xfrm>
            <a:prstGeom prst="ellipse">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20" name="Freeform 12"/>
            <p:cNvSpPr>
              <a:spLocks noEditPoints="1"/>
            </p:cNvSpPr>
            <p:nvPr/>
          </p:nvSpPr>
          <p:spPr bwMode="auto">
            <a:xfrm>
              <a:off x="10241812" y="3870776"/>
              <a:ext cx="198553" cy="199932"/>
            </a:xfrm>
            <a:custGeom>
              <a:avLst/>
              <a:gdLst>
                <a:gd name="T0" fmla="*/ 22 w 44"/>
                <a:gd name="T1" fmla="*/ 44 h 44"/>
                <a:gd name="T2" fmla="*/ 0 w 44"/>
                <a:gd name="T3" fmla="*/ 22 h 44"/>
                <a:gd name="T4" fmla="*/ 22 w 44"/>
                <a:gd name="T5" fmla="*/ 0 h 44"/>
                <a:gd name="T6" fmla="*/ 44 w 44"/>
                <a:gd name="T7" fmla="*/ 22 h 44"/>
                <a:gd name="T8" fmla="*/ 22 w 44"/>
                <a:gd name="T9" fmla="*/ 44 h 44"/>
                <a:gd name="T10" fmla="*/ 22 w 44"/>
                <a:gd name="T11" fmla="*/ 4 h 44"/>
                <a:gd name="T12" fmla="*/ 4 w 44"/>
                <a:gd name="T13" fmla="*/ 22 h 44"/>
                <a:gd name="T14" fmla="*/ 22 w 44"/>
                <a:gd name="T15" fmla="*/ 40 h 44"/>
                <a:gd name="T16" fmla="*/ 40 w 44"/>
                <a:gd name="T17" fmla="*/ 22 h 44"/>
                <a:gd name="T18" fmla="*/ 22 w 44"/>
                <a:gd name="T19" fmla="*/ 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10" y="44"/>
                    <a:pt x="0" y="34"/>
                    <a:pt x="0" y="22"/>
                  </a:cubicBezTo>
                  <a:cubicBezTo>
                    <a:pt x="0" y="10"/>
                    <a:pt x="10" y="0"/>
                    <a:pt x="22" y="0"/>
                  </a:cubicBezTo>
                  <a:cubicBezTo>
                    <a:pt x="34" y="0"/>
                    <a:pt x="44" y="10"/>
                    <a:pt x="44" y="22"/>
                  </a:cubicBezTo>
                  <a:cubicBezTo>
                    <a:pt x="44" y="34"/>
                    <a:pt x="34" y="44"/>
                    <a:pt x="22" y="44"/>
                  </a:cubicBezTo>
                  <a:close/>
                  <a:moveTo>
                    <a:pt x="22" y="4"/>
                  </a:moveTo>
                  <a:cubicBezTo>
                    <a:pt x="12" y="4"/>
                    <a:pt x="4" y="12"/>
                    <a:pt x="4" y="22"/>
                  </a:cubicBezTo>
                  <a:cubicBezTo>
                    <a:pt x="4" y="32"/>
                    <a:pt x="12" y="40"/>
                    <a:pt x="22" y="40"/>
                  </a:cubicBezTo>
                  <a:cubicBezTo>
                    <a:pt x="32" y="40"/>
                    <a:pt x="40" y="32"/>
                    <a:pt x="40" y="22"/>
                  </a:cubicBezTo>
                  <a:cubicBezTo>
                    <a:pt x="40" y="12"/>
                    <a:pt x="32" y="4"/>
                    <a:pt x="22" y="4"/>
                  </a:cubicBez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24" name="Rectangle 16"/>
            <p:cNvSpPr>
              <a:spLocks noChangeArrowheads="1"/>
            </p:cNvSpPr>
            <p:nvPr/>
          </p:nvSpPr>
          <p:spPr bwMode="auto">
            <a:xfrm>
              <a:off x="6098404" y="4061055"/>
              <a:ext cx="17925" cy="634265"/>
            </a:xfrm>
            <a:prstGeom prst="rect">
              <a:avLst/>
            </a:prstGeom>
            <a:solidFill>
              <a:schemeClr val="accent2"/>
            </a:solidFill>
            <a:ln>
              <a:noFill/>
            </a:ln>
          </p:spPr>
          <p:txBody>
            <a:bodyPr vert="horz" wrap="square" lIns="91440" tIns="45720" rIns="91440" bIns="45720" numCol="1" anchor="t" anchorCtr="0" compatLnSpc="1"/>
            <a:lstStyle/>
            <a:p>
              <a:pPr marL="0" marR="0" lvl="0" indent="0" defTabSz="914400" eaLnBrk="1" fontAlgn="auto" latinLnBrk="0" hangingPunct="1">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25" name="Rectangle 17"/>
            <p:cNvSpPr>
              <a:spLocks noChangeArrowheads="1"/>
            </p:cNvSpPr>
            <p:nvPr/>
          </p:nvSpPr>
          <p:spPr bwMode="auto">
            <a:xfrm>
              <a:off x="4067872" y="3254424"/>
              <a:ext cx="17925" cy="725269"/>
            </a:xfrm>
            <a:prstGeom prst="rect">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26" name="Oval 18"/>
            <p:cNvSpPr>
              <a:spLocks noChangeArrowheads="1"/>
            </p:cNvSpPr>
            <p:nvPr/>
          </p:nvSpPr>
          <p:spPr bwMode="auto">
            <a:xfrm>
              <a:off x="3986498" y="3890119"/>
              <a:ext cx="180628" cy="180628"/>
            </a:xfrm>
            <a:prstGeom prst="ellipse">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27" name="Oval 19"/>
            <p:cNvSpPr>
              <a:spLocks noChangeArrowheads="1"/>
            </p:cNvSpPr>
            <p:nvPr/>
          </p:nvSpPr>
          <p:spPr bwMode="auto">
            <a:xfrm>
              <a:off x="6017054" y="3880428"/>
              <a:ext cx="180628" cy="180628"/>
            </a:xfrm>
            <a:prstGeom prst="ellipse">
              <a:avLst/>
            </a:prstGeom>
            <a:solidFill>
              <a:schemeClr val="accent2"/>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28" name="Oval 20"/>
            <p:cNvSpPr>
              <a:spLocks noChangeArrowheads="1"/>
            </p:cNvSpPr>
            <p:nvPr/>
          </p:nvSpPr>
          <p:spPr bwMode="auto">
            <a:xfrm>
              <a:off x="5837804" y="4423691"/>
              <a:ext cx="540504" cy="543262"/>
            </a:xfrm>
            <a:prstGeom prst="ellipse">
              <a:avLst/>
            </a:prstGeom>
            <a:solidFill>
              <a:schemeClr val="accent2"/>
            </a:solidFill>
            <a:ln>
              <a:noFill/>
            </a:ln>
          </p:spPr>
          <p:txBody>
            <a:bodyPr vert="horz" wrap="square" lIns="91440" tIns="45720" rIns="91440" bIns="45720" numCol="1" anchor="t" anchorCtr="0" compatLnSpc="1"/>
            <a:lstStyle/>
            <a:p>
              <a:pPr marL="0" marR="0" lvl="0" indent="0" defTabSz="914400" eaLnBrk="1" fontAlgn="auto" latinLnBrk="0" hangingPunct="1">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30" name="Rectangle 267"/>
            <p:cNvSpPr>
              <a:spLocks noChangeArrowheads="1"/>
            </p:cNvSpPr>
            <p:nvPr/>
          </p:nvSpPr>
          <p:spPr bwMode="auto">
            <a:xfrm>
              <a:off x="8133285" y="3254385"/>
              <a:ext cx="17925" cy="725269"/>
            </a:xfrm>
            <a:prstGeom prst="rect">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31" name="Oval 268"/>
            <p:cNvSpPr>
              <a:spLocks noChangeArrowheads="1"/>
            </p:cNvSpPr>
            <p:nvPr/>
          </p:nvSpPr>
          <p:spPr bwMode="auto">
            <a:xfrm>
              <a:off x="8051941" y="3890103"/>
              <a:ext cx="180628" cy="180628"/>
            </a:xfrm>
            <a:prstGeom prst="ellipse">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200000"/>
                </a:lnSpc>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32" name="Oval 269"/>
            <p:cNvSpPr>
              <a:spLocks noChangeArrowheads="1"/>
            </p:cNvSpPr>
            <p:nvPr/>
          </p:nvSpPr>
          <p:spPr bwMode="auto">
            <a:xfrm>
              <a:off x="7871996" y="2974489"/>
              <a:ext cx="540504" cy="543262"/>
            </a:xfrm>
            <a:prstGeom prst="ellipse">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38" name="Oval 20"/>
            <p:cNvSpPr>
              <a:spLocks noChangeArrowheads="1"/>
            </p:cNvSpPr>
            <p:nvPr/>
          </p:nvSpPr>
          <p:spPr bwMode="auto">
            <a:xfrm>
              <a:off x="3806583" y="2974489"/>
              <a:ext cx="540504" cy="543262"/>
            </a:xfrm>
            <a:prstGeom prst="ellipse">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spcBef>
                  <a:spcPts val="0"/>
                </a:spcBef>
                <a:spcAft>
                  <a:spcPts val="0"/>
                </a:spcAft>
                <a:buClrTx/>
                <a:buSzTx/>
                <a:buFontTx/>
                <a:buNone/>
                <a:defRPr/>
              </a:pPr>
              <a:endParaRPr kumimoji="0" lang="en-US" sz="800" i="0" u="none" strike="noStrike" kern="0" cap="none" spc="0" normalizeH="0" baseline="0" noProof="0">
                <a:ln>
                  <a:noFill/>
                </a:ln>
                <a:solidFill>
                  <a:sysClr val="windowText" lastClr="000000"/>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39" name="Rectangle 33"/>
            <p:cNvSpPr/>
            <p:nvPr/>
          </p:nvSpPr>
          <p:spPr>
            <a:xfrm>
              <a:off x="2705002" y="3073857"/>
              <a:ext cx="302483" cy="337263"/>
            </a:xfrm>
            <a:prstGeom prst="rect">
              <a:avLst/>
            </a:prstGeom>
          </p:spPr>
          <p:txBody>
            <a:bodyPr wrap="none">
              <a:spAutoFit/>
            </a:bodyPr>
            <a:lstStyle/>
            <a:p>
              <a:pPr marL="0" marR="0" lvl="0" indent="0" defTabSz="914400" eaLnBrk="1" fontAlgn="auto" latinLnBrk="0" hangingPunct="1">
                <a:spcBef>
                  <a:spcPts val="0"/>
                </a:spcBef>
                <a:spcAft>
                  <a:spcPts val="0"/>
                </a:spcAft>
                <a:buClrTx/>
                <a:buSzTx/>
                <a:buFontTx/>
                <a:buNone/>
                <a:defRPr/>
              </a:pPr>
              <a:r>
                <a:rPr kumimoji="0" lang="id-ID" sz="1400" i="0" u="none" strike="noStrike" kern="0" cap="none" spc="0" normalizeH="0" baseline="0" noProof="0" dirty="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1</a:t>
              </a:r>
              <a:endParaRPr kumimoji="0" lang="en-US" sz="1400" i="0" u="none" strike="noStrike" kern="0" cap="none" spc="0" normalizeH="0" baseline="0" noProof="0" dirty="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40" name="Rectangle 34"/>
            <p:cNvSpPr/>
            <p:nvPr/>
          </p:nvSpPr>
          <p:spPr>
            <a:xfrm>
              <a:off x="3925593" y="3073839"/>
              <a:ext cx="308951" cy="336088"/>
            </a:xfrm>
            <a:prstGeom prst="rect">
              <a:avLst/>
            </a:prstGeom>
          </p:spPr>
          <p:txBody>
            <a:bodyPr wrap="none">
              <a:spAutoFit/>
            </a:bodyPr>
            <a:lstStyle/>
            <a:p>
              <a:pPr marL="0" marR="0" lvl="0" indent="0" defTabSz="914400" eaLnBrk="1" fontAlgn="auto" latinLnBrk="0" hangingPunct="1">
                <a:spcBef>
                  <a:spcPts val="0"/>
                </a:spcBef>
                <a:spcAft>
                  <a:spcPts val="0"/>
                </a:spcAft>
                <a:buClrTx/>
                <a:buSzTx/>
                <a:buFontTx/>
                <a:buNone/>
                <a:defRPr/>
              </a:pPr>
              <a:r>
                <a:rPr lang="en-US" altLang="zh-CN" sz="1400" kern="0" noProof="0" dirty="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1</a:t>
              </a:r>
              <a:endParaRPr kumimoji="0" lang="en-US" sz="1400" i="0" u="none" strike="noStrike" kern="0" cap="none" spc="0" normalizeH="0" baseline="0" noProof="0" dirty="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41" name="Rectangle 35"/>
            <p:cNvSpPr/>
            <p:nvPr/>
          </p:nvSpPr>
          <p:spPr>
            <a:xfrm>
              <a:off x="7991006" y="3073839"/>
              <a:ext cx="308951" cy="336088"/>
            </a:xfrm>
            <a:prstGeom prst="rect">
              <a:avLst/>
            </a:prstGeom>
          </p:spPr>
          <p:txBody>
            <a:bodyPr wrap="none">
              <a:spAutoFit/>
            </a:bodyPr>
            <a:lstStyle/>
            <a:p>
              <a:pPr marL="0" marR="0" lvl="0" indent="0" defTabSz="914400" eaLnBrk="1" fontAlgn="auto" latinLnBrk="0" hangingPunct="1">
                <a:spcBef>
                  <a:spcPts val="0"/>
                </a:spcBef>
                <a:spcAft>
                  <a:spcPts val="0"/>
                </a:spcAft>
                <a:buClrTx/>
                <a:buSzTx/>
                <a:buFontTx/>
                <a:buNone/>
                <a:defRPr/>
              </a:pPr>
              <a:r>
                <a:rPr lang="en-US" altLang="zh-CN" sz="1400" kern="0" noProof="0" dirty="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3</a:t>
              </a:r>
              <a:endParaRPr kumimoji="0" lang="en-US" sz="1400" i="0" u="none" strike="noStrike" kern="0" cap="none" spc="0" normalizeH="0" baseline="0" noProof="0" dirty="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42" name="Rectangle 36"/>
            <p:cNvSpPr/>
            <p:nvPr/>
          </p:nvSpPr>
          <p:spPr>
            <a:xfrm>
              <a:off x="9242255" y="3073857"/>
              <a:ext cx="302483" cy="337263"/>
            </a:xfrm>
            <a:prstGeom prst="rect">
              <a:avLst/>
            </a:prstGeom>
          </p:spPr>
          <p:txBody>
            <a:bodyPr wrap="none">
              <a:spAutoFit/>
            </a:bodyPr>
            <a:lstStyle/>
            <a:p>
              <a:pPr marL="0" marR="0" lvl="0" indent="0" defTabSz="914400" eaLnBrk="1" fontAlgn="auto" latinLnBrk="0" hangingPunct="1">
                <a:spcBef>
                  <a:spcPts val="0"/>
                </a:spcBef>
                <a:spcAft>
                  <a:spcPts val="0"/>
                </a:spcAft>
                <a:buClrTx/>
                <a:buSzTx/>
                <a:buFontTx/>
                <a:buNone/>
                <a:defRPr/>
              </a:pPr>
              <a:r>
                <a:rPr kumimoji="0" lang="id-ID" sz="1400" i="0" u="none" strike="noStrike" kern="0" cap="none" spc="0" normalizeH="0" baseline="0" noProof="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7</a:t>
              </a:r>
              <a:endParaRPr kumimoji="0" lang="en-US" sz="1400" i="0" u="none" strike="noStrike" kern="0" cap="none" spc="0" normalizeH="0" baseline="0" noProof="0" dirty="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44" name="Rectangle 38"/>
            <p:cNvSpPr/>
            <p:nvPr/>
          </p:nvSpPr>
          <p:spPr>
            <a:xfrm>
              <a:off x="5938044" y="4512963"/>
              <a:ext cx="308951" cy="336088"/>
            </a:xfrm>
            <a:prstGeom prst="rect">
              <a:avLst/>
            </a:prstGeom>
          </p:spPr>
          <p:txBody>
            <a:bodyPr wrap="none">
              <a:spAutoFit/>
            </a:bodyPr>
            <a:lstStyle/>
            <a:p>
              <a:pPr marL="0" marR="0" lvl="0" indent="0" defTabSz="914400" eaLnBrk="1" fontAlgn="auto" latinLnBrk="0" hangingPunct="1">
                <a:spcBef>
                  <a:spcPts val="0"/>
                </a:spcBef>
                <a:spcAft>
                  <a:spcPts val="0"/>
                </a:spcAft>
                <a:buClrTx/>
                <a:buSzTx/>
                <a:buFontTx/>
                <a:buNone/>
                <a:defRPr/>
              </a:pPr>
              <a:r>
                <a:rPr lang="en-US" altLang="zh-CN" sz="1400" kern="0" noProof="0" dirty="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rPr>
                <a:t>2</a:t>
              </a:r>
              <a:endParaRPr kumimoji="0" lang="en-US" sz="1400" i="0" u="none" strike="noStrike" kern="0" cap="none" spc="0" normalizeH="0" baseline="0" noProof="0" dirty="0">
                <a:ln>
                  <a:noFill/>
                </a:ln>
                <a:solidFill>
                  <a:schemeClr val="bg1"/>
                </a:solidFill>
                <a:effectLst/>
                <a:uLnTx/>
                <a:uFillTx/>
                <a:latin typeface="Calibri Light" panose="020F0302020204030204" pitchFamily="34" charset="0"/>
                <a:ea typeface="微软雅黑" panose="020B0503020204020204" pitchFamily="34" charset="-122"/>
                <a:cs typeface="Calibri Light" panose="020F0302020204030204" pitchFamily="34" charset="0"/>
                <a:sym typeface="微软雅黑" panose="020B0503020204020204" pitchFamily="34" charset="-122"/>
              </a:endParaRPr>
            </a:p>
          </p:txBody>
        </p:sp>
        <p:sp>
          <p:nvSpPr>
            <p:cNvPr id="47" name="矩形 46"/>
            <p:cNvSpPr/>
            <p:nvPr/>
          </p:nvSpPr>
          <p:spPr>
            <a:xfrm>
              <a:off x="5022391" y="5057955"/>
              <a:ext cx="2122576" cy="774464"/>
            </a:xfrm>
            <a:prstGeom prst="rect">
              <a:avLst/>
            </a:prstGeom>
          </p:spPr>
          <p:txBody>
            <a:bodyPr vert="horz" wrap="square">
              <a:spAutoFit/>
            </a:bodyPr>
            <a:lstStyle/>
            <a:p>
              <a:pPr algn="ctr">
                <a:lnSpc>
                  <a:spcPct val="200000"/>
                </a:lnSpc>
              </a:pPr>
              <a:r>
                <a:rPr lang="en-US" altLang="zh-CN" sz="1000" b="1">
                  <a:solidFill>
                    <a:schemeClr val="tx1">
                      <a:lumMod val="75000"/>
                      <a:lumOff val="25000"/>
                    </a:schemeClr>
                  </a:solidFill>
                  <a:latin typeface="Calibri Light" panose="020F0302020204030204" pitchFamily="34" charset="0"/>
                  <a:cs typeface="Calibri Light" panose="020F0302020204030204" pitchFamily="34" charset="0"/>
                </a:rPr>
                <a:t>Zargham</a:t>
              </a:r>
              <a:r>
                <a:rPr lang="zh-CN" altLang="en-US" sz="1000" b="1">
                  <a:solidFill>
                    <a:schemeClr val="tx1">
                      <a:lumMod val="75000"/>
                      <a:lumOff val="25000"/>
                    </a:schemeClr>
                  </a:solidFill>
                  <a:latin typeface="Calibri Light" panose="020F0302020204030204" pitchFamily="34" charset="0"/>
                  <a:cs typeface="Calibri Light" panose="020F0302020204030204" pitchFamily="34" charset="0"/>
                </a:rPr>
                <a:t>等人（</a:t>
              </a:r>
              <a:r>
                <a:rPr lang="en-US" altLang="zh-CN" sz="1000" b="1">
                  <a:solidFill>
                    <a:schemeClr val="tx1">
                      <a:lumMod val="75000"/>
                      <a:lumOff val="25000"/>
                    </a:schemeClr>
                  </a:solidFill>
                  <a:latin typeface="Calibri Light" panose="020F0302020204030204" pitchFamily="34" charset="0"/>
                  <a:cs typeface="Calibri Light" panose="020F0302020204030204" pitchFamily="34" charset="0"/>
                </a:rPr>
                <a:t>2022</a:t>
              </a:r>
              <a:r>
                <a:rPr lang="zh-CN" altLang="en-US" sz="1000" b="1">
                  <a:solidFill>
                    <a:schemeClr val="tx1">
                      <a:lumMod val="75000"/>
                      <a:lumOff val="25000"/>
                    </a:schemeClr>
                  </a:solidFill>
                  <a:latin typeface="Calibri Light" panose="020F0302020204030204" pitchFamily="34" charset="0"/>
                  <a:cs typeface="Calibri Light" panose="020F0302020204030204" pitchFamily="34" charset="0"/>
                </a:rPr>
                <a:t>）</a:t>
              </a:r>
              <a:endParaRPr lang="zh-CN" altLang="en-US" sz="1000" b="1">
                <a:solidFill>
                  <a:schemeClr val="tx1">
                    <a:lumMod val="75000"/>
                    <a:lumOff val="25000"/>
                  </a:schemeClr>
                </a:solidFill>
                <a:latin typeface="Calibri Light" panose="020F0302020204030204" pitchFamily="34" charset="0"/>
                <a:cs typeface="Calibri Light" panose="020F0302020204030204" pitchFamily="34" charset="0"/>
              </a:endParaRPr>
            </a:p>
            <a:p>
              <a:pPr algn="ctr">
                <a:lnSpc>
                  <a:spcPct val="200000"/>
                </a:lnSpc>
              </a:pP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健康类反馈需要用户许可</a:t>
              </a: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50" name="矩形 49"/>
            <p:cNvSpPr/>
            <p:nvPr/>
          </p:nvSpPr>
          <p:spPr>
            <a:xfrm>
              <a:off x="2820362" y="2248789"/>
              <a:ext cx="2512946" cy="1111944"/>
            </a:xfrm>
            <a:prstGeom prst="rect">
              <a:avLst/>
            </a:prstGeom>
          </p:spPr>
          <p:txBody>
            <a:bodyPr vert="horz" wrap="square">
              <a:noAutofit/>
            </a:bodyPr>
            <a:lstStyle/>
            <a:p>
              <a:pPr algn="ctr">
                <a:lnSpc>
                  <a:spcPct val="200000"/>
                </a:lnSpc>
              </a:pPr>
              <a:r>
                <a:rPr lang="en-US" altLang="zh-CN" sz="1000" b="1">
                  <a:solidFill>
                    <a:schemeClr val="tx1">
                      <a:lumMod val="75000"/>
                      <a:lumOff val="25000"/>
                    </a:schemeClr>
                  </a:solidFill>
                  <a:latin typeface="Calibri Light" panose="020F0302020204030204" pitchFamily="34" charset="0"/>
                  <a:cs typeface="Calibri Light" panose="020F0302020204030204" pitchFamily="34" charset="0"/>
                </a:rPr>
                <a:t>Luria</a:t>
              </a:r>
              <a:r>
                <a:rPr lang="zh-CN" altLang="en-US" sz="1000" b="1">
                  <a:solidFill>
                    <a:schemeClr val="tx1">
                      <a:lumMod val="75000"/>
                      <a:lumOff val="25000"/>
                    </a:schemeClr>
                  </a:solidFill>
                  <a:latin typeface="Calibri Light" panose="020F0302020204030204" pitchFamily="34" charset="0"/>
                  <a:cs typeface="Calibri Light" panose="020F0302020204030204" pitchFamily="34" charset="0"/>
                </a:rPr>
                <a:t>等人（</a:t>
              </a:r>
              <a:r>
                <a:rPr lang="en-US" altLang="zh-CN" sz="1000" b="1">
                  <a:solidFill>
                    <a:schemeClr val="tx1">
                      <a:lumMod val="75000"/>
                      <a:lumOff val="25000"/>
                    </a:schemeClr>
                  </a:solidFill>
                  <a:latin typeface="Calibri Light" panose="020F0302020204030204" pitchFamily="34" charset="0"/>
                  <a:cs typeface="Calibri Light" panose="020F0302020204030204" pitchFamily="34" charset="0"/>
                </a:rPr>
                <a:t>2020</a:t>
              </a:r>
              <a:r>
                <a:rPr lang="zh-CN" altLang="en-US" sz="1000" b="1">
                  <a:solidFill>
                    <a:schemeClr val="tx1">
                      <a:lumMod val="75000"/>
                      <a:lumOff val="25000"/>
                    </a:schemeClr>
                  </a:solidFill>
                  <a:latin typeface="Calibri Light" panose="020F0302020204030204" pitchFamily="34" charset="0"/>
                  <a:cs typeface="Calibri Light" panose="020F0302020204030204" pitchFamily="34" charset="0"/>
                </a:rPr>
                <a:t>）</a:t>
              </a:r>
              <a:endParaRPr lang="zh-CN" altLang="en-US" sz="1000" b="1">
                <a:solidFill>
                  <a:schemeClr val="tx1">
                    <a:lumMod val="75000"/>
                    <a:lumOff val="25000"/>
                  </a:schemeClr>
                </a:solidFill>
                <a:latin typeface="Calibri Light" panose="020F0302020204030204" pitchFamily="34" charset="0"/>
                <a:cs typeface="Calibri Light" panose="020F0302020204030204" pitchFamily="34" charset="0"/>
              </a:endParaRPr>
            </a:p>
            <a:p>
              <a:pPr algn="ctr">
                <a:lnSpc>
                  <a:spcPct val="200000"/>
                </a:lnSpc>
              </a:pP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用户接受主动反馈但反感限制自主性</a:t>
              </a: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51" name="矩形 50"/>
            <p:cNvSpPr/>
            <p:nvPr/>
          </p:nvSpPr>
          <p:spPr>
            <a:xfrm>
              <a:off x="7080960" y="1754894"/>
              <a:ext cx="2122576" cy="1111944"/>
            </a:xfrm>
            <a:prstGeom prst="rect">
              <a:avLst/>
            </a:prstGeom>
          </p:spPr>
          <p:txBody>
            <a:bodyPr vert="horz" wrap="square">
              <a:spAutoFit/>
            </a:bodyPr>
            <a:lstStyle/>
            <a:p>
              <a:pPr algn="ctr">
                <a:lnSpc>
                  <a:spcPct val="200000"/>
                </a:lnSpc>
              </a:pPr>
              <a:r>
                <a:rPr lang="en-US" altLang="zh-CN" sz="1000" b="1">
                  <a:solidFill>
                    <a:schemeClr val="tx1">
                      <a:lumMod val="75000"/>
                      <a:lumOff val="25000"/>
                    </a:schemeClr>
                  </a:solidFill>
                  <a:latin typeface="Calibri Light" panose="020F0302020204030204" pitchFamily="34" charset="0"/>
                  <a:cs typeface="Calibri Light" panose="020F0302020204030204" pitchFamily="34" charset="0"/>
                </a:rPr>
                <a:t> Kraus</a:t>
              </a:r>
              <a:r>
                <a:rPr lang="zh-CN" altLang="en-US" sz="1000" b="1">
                  <a:solidFill>
                    <a:schemeClr val="tx1">
                      <a:lumMod val="75000"/>
                      <a:lumOff val="25000"/>
                    </a:schemeClr>
                  </a:solidFill>
                  <a:latin typeface="Calibri Light" panose="020F0302020204030204" pitchFamily="34" charset="0"/>
                  <a:cs typeface="Calibri Light" panose="020F0302020204030204" pitchFamily="34" charset="0"/>
                </a:rPr>
                <a:t>等人 </a:t>
              </a:r>
              <a:r>
                <a:rPr lang="en-US" altLang="zh-CN" sz="1000" b="1">
                  <a:solidFill>
                    <a:schemeClr val="tx1">
                      <a:lumMod val="75000"/>
                      <a:lumOff val="25000"/>
                    </a:schemeClr>
                  </a:solidFill>
                  <a:latin typeface="Calibri Light" panose="020F0302020204030204" pitchFamily="34" charset="0"/>
                  <a:cs typeface="Calibri Light" panose="020F0302020204030204" pitchFamily="34" charset="0"/>
                </a:rPr>
                <a:t>(2020) </a:t>
              </a:r>
              <a:endParaRPr lang="zh-CN" altLang="en-US" sz="1000" b="1">
                <a:solidFill>
                  <a:schemeClr val="tx1">
                    <a:lumMod val="75000"/>
                    <a:lumOff val="25000"/>
                  </a:schemeClr>
                </a:solidFill>
                <a:latin typeface="Calibri Light" panose="020F0302020204030204" pitchFamily="34" charset="0"/>
                <a:cs typeface="Calibri Light" panose="020F0302020204030204" pitchFamily="34" charset="0"/>
              </a:endParaRPr>
            </a:p>
            <a:p>
              <a:pPr algn="ctr">
                <a:lnSpc>
                  <a:spcPct val="200000"/>
                </a:lnSpc>
              </a:pP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更自然的语音能增强信任，但可能引发</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a:t>
              </a:r>
              <a:r>
                <a:rPr lang="zh-CN" altLang="en-US" sz="1000">
                  <a:solidFill>
                    <a:schemeClr val="tx1">
                      <a:lumMod val="75000"/>
                      <a:lumOff val="25000"/>
                    </a:schemeClr>
                  </a:solidFill>
                  <a:latin typeface="Calibri Light" panose="020F0302020204030204" pitchFamily="34" charset="0"/>
                  <a:cs typeface="Calibri Light" panose="020F0302020204030204" pitchFamily="34" charset="0"/>
                </a:rPr>
                <a:t>恐怖谷效应</a:t>
              </a:r>
              <a:r>
                <a:rPr lang="en-US" altLang="zh-CN" sz="1000">
                  <a:solidFill>
                    <a:schemeClr val="tx1">
                      <a:lumMod val="75000"/>
                      <a:lumOff val="25000"/>
                    </a:schemeClr>
                  </a:solidFill>
                  <a:latin typeface="Calibri Light" panose="020F0302020204030204" pitchFamily="34" charset="0"/>
                  <a:cs typeface="Calibri Light" panose="020F0302020204030204" pitchFamily="34" charset="0"/>
                </a:rPr>
                <a:t>”</a:t>
              </a:r>
              <a:endParaRPr lang="en-US" altLang="zh-CN" sz="1000">
                <a:solidFill>
                  <a:schemeClr val="tx1">
                    <a:lumMod val="75000"/>
                    <a:lumOff val="25000"/>
                  </a:schemeClr>
                </a:solidFill>
                <a:latin typeface="Calibri Light" panose="020F0302020204030204" pitchFamily="34" charset="0"/>
                <a:cs typeface="Calibri Light" panose="020F0302020204030204"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研究方法</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a:solidFill>
                  <a:schemeClr val="accent1"/>
                </a:solidFill>
                <a:latin typeface="方正仿宋_GB2312" panose="02000000000000000000" charset="-122"/>
                <a:ea typeface="方正仿宋_GB2312" panose="02000000000000000000" charset="-122"/>
                <a:sym typeface="方正仿宋_GB2312" panose="02000000000000000000" charset="-122"/>
              </a:rPr>
              <a:t>1.3</a:t>
            </a:r>
            <a:endParaRPr lang="zh-CN" altLang="en-US" sz="32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grpSp>
        <p:nvGrpSpPr>
          <p:cNvPr id="2" name="组合 1"/>
          <p:cNvGrpSpPr/>
          <p:nvPr>
            <p:custDataLst>
              <p:tags r:id="rId1"/>
            </p:custDataLst>
          </p:nvPr>
        </p:nvGrpSpPr>
        <p:grpSpPr>
          <a:xfrm>
            <a:off x="779336" y="4324799"/>
            <a:ext cx="10611929" cy="2156345"/>
            <a:chOff x="1585590" y="4272147"/>
            <a:chExt cx="9171046" cy="1612995"/>
          </a:xfrm>
        </p:grpSpPr>
        <p:sp>
          <p:nvSpPr>
            <p:cNvPr id="23" name="矩形 22"/>
            <p:cNvSpPr/>
            <p:nvPr>
              <p:custDataLst>
                <p:tags r:id="rId2"/>
              </p:custDataLst>
            </p:nvPr>
          </p:nvSpPr>
          <p:spPr>
            <a:xfrm>
              <a:off x="1585590" y="4780780"/>
              <a:ext cx="4816356" cy="1104362"/>
            </a:xfrm>
            <a:prstGeom prst="rect">
              <a:avLst/>
            </a:prstGeom>
          </p:spPr>
          <p:txBody>
            <a:bodyPr vert="horz" wrap="square">
              <a:spAutoFit/>
            </a:bodyPr>
            <a:lstStyle/>
            <a:p>
              <a:pPr marL="171450" indent="-171450">
                <a:lnSpc>
                  <a:spcPct val="150000"/>
                </a:lnSpc>
                <a:buFont typeface="Arial" panose="020B0604020202020204" pitchFamily="34" charset="0"/>
                <a:buChar char="•"/>
              </a:pP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3</a:t>
              </a:r>
              <a:r>
                <a:rPr lang="en-US" altLang="en-US" sz="1200">
                  <a:solidFill>
                    <a:schemeClr val="tx1">
                      <a:lumMod val="75000"/>
                      <a:lumOff val="25000"/>
                    </a:schemeClr>
                  </a:solidFill>
                  <a:latin typeface="Calibri Light" panose="020F0302020204030204" pitchFamily="34" charset="0"/>
                  <a:cs typeface="Calibri Light" panose="020F0302020204030204" pitchFamily="34" charset="0"/>
                </a:rPr>
                <a:t>×</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2</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受试者内设计：</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3</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种反馈策略（无反馈</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主动</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请求反馈）</a:t>
              </a:r>
              <a:r>
                <a:rPr lang="en-US" altLang="en-US" sz="1200">
                  <a:solidFill>
                    <a:schemeClr val="tx1">
                      <a:lumMod val="75000"/>
                      <a:lumOff val="25000"/>
                    </a:schemeClr>
                  </a:solidFill>
                  <a:latin typeface="Calibri Light" panose="020F0302020204030204" pitchFamily="34" charset="0"/>
                  <a:cs typeface="Calibri Light" panose="020F0302020204030204" pitchFamily="34" charset="0"/>
                </a:rPr>
                <a:t>×</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2</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行为指标。</a:t>
              </a:r>
              <a:endParaRPr lang="en-US" altLang="zh-CN" sz="1200">
                <a:solidFill>
                  <a:schemeClr val="tx1">
                    <a:lumMod val="75000"/>
                    <a:lumOff val="25000"/>
                  </a:schemeClr>
                </a:solidFill>
                <a:latin typeface="Calibri Light" panose="020F0302020204030204" pitchFamily="34" charset="0"/>
                <a:cs typeface="Calibri Light" panose="020F0302020204030204" pitchFamily="34" charset="0"/>
              </a:endParaRPr>
            </a:p>
            <a:p>
              <a:pPr marL="171450" indent="-171450">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任务：（</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1</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 </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互动前问卷</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endParaRPr>
            </a:p>
            <a:p>
              <a:pPr lvl="1" indent="0">
                <a:lnSpc>
                  <a:spcPct val="150000"/>
                </a:lnSpc>
                <a:buFont typeface="Arial" panose="020B0604020202020204" pitchFamily="34" charset="0"/>
                <a:buNone/>
              </a:pP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     </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2</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 </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通过语音助手</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sym typeface="+mn-ea"/>
                </a:rPr>
                <a:t>“Food Genie”</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选择菜单（前菜、主菜、甜点）</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，每个任务之后是关于</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 CA </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的社会印象、友好、</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可信和适当性的问卷</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endParaRPr>
            </a:p>
            <a:p>
              <a:pPr lvl="1" indent="0">
                <a:lnSpc>
                  <a:spcPct val="150000"/>
                </a:lnSpc>
                <a:buFont typeface="Arial" panose="020B0604020202020204" pitchFamily="34" charset="0"/>
                <a:buNone/>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 </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    </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3</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 </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半结构化访谈</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4" name="矩形 23"/>
            <p:cNvSpPr/>
            <p:nvPr>
              <p:custDataLst>
                <p:tags r:id="rId3"/>
              </p:custDataLst>
            </p:nvPr>
          </p:nvSpPr>
          <p:spPr>
            <a:xfrm>
              <a:off x="1671583" y="4272147"/>
              <a:ext cx="1803994" cy="309696"/>
            </a:xfrm>
            <a:prstGeom prst="rect">
              <a:avLst/>
            </a:prstGeom>
          </p:spPr>
          <p:txBody>
            <a:bodyPr vert="horz" wrap="square">
              <a:spAutoFit/>
            </a:bodyPr>
            <a:lstStyle/>
            <a:p>
              <a:pPr>
                <a:lnSpc>
                  <a:spcPct val="150000"/>
                </a:lnSpc>
              </a:pPr>
              <a:r>
                <a:rPr lang="zh-CN" altLang="en-US" sz="1400" b="1">
                  <a:solidFill>
                    <a:schemeClr val="tx1">
                      <a:lumMod val="75000"/>
                      <a:lumOff val="25000"/>
                    </a:schemeClr>
                  </a:solidFill>
                  <a:latin typeface="Calibri Light" panose="020F0302020204030204" pitchFamily="34" charset="0"/>
                  <a:cs typeface="Calibri Light" panose="020F0302020204030204" pitchFamily="34" charset="0"/>
                  <a:sym typeface="+mn-ea"/>
                </a:rPr>
                <a:t>实验设计</a:t>
              </a:r>
              <a:endParaRPr lang="zh-CN" altLang="en-US" sz="1400" b="1">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grpSp>
          <p:nvGrpSpPr>
            <p:cNvPr id="25" name="组合 24"/>
            <p:cNvGrpSpPr/>
            <p:nvPr/>
          </p:nvGrpSpPr>
          <p:grpSpPr>
            <a:xfrm>
              <a:off x="6068083" y="5576037"/>
              <a:ext cx="1258691" cy="91308"/>
              <a:chOff x="7142247" y="3310128"/>
              <a:chExt cx="1638658" cy="118872"/>
            </a:xfrm>
          </p:grpSpPr>
          <p:sp>
            <p:nvSpPr>
              <p:cNvPr id="26" name="Oval 3"/>
              <p:cNvSpPr/>
              <p:nvPr/>
            </p:nvSpPr>
            <p:spPr>
              <a:xfrm>
                <a:off x="7142247" y="3310128"/>
                <a:ext cx="118872" cy="118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en-US" sz="1600" i="0" u="none" strike="noStrike" kern="1200" cap="none" spc="0" normalizeH="0" baseline="0" noProof="0">
                  <a:ln>
                    <a:noFill/>
                  </a:ln>
                  <a:solidFill>
                    <a:schemeClr val="tx1">
                      <a:lumMod val="75000"/>
                      <a:lumOff val="25000"/>
                    </a:schemeClr>
                  </a:solidFill>
                  <a:effectLst/>
                  <a:uLnTx/>
                  <a:uFillTx/>
                  <a:latin typeface="Calibri Light" panose="020F0302020204030204" pitchFamily="34" charset="0"/>
                  <a:cs typeface="Calibri Light" panose="020F0302020204030204" pitchFamily="34" charset="0"/>
                </a:endParaRPr>
              </a:p>
            </p:txBody>
          </p:sp>
          <p:sp>
            <p:nvSpPr>
              <p:cNvPr id="27" name="Oval 11"/>
              <p:cNvSpPr/>
              <p:nvPr/>
            </p:nvSpPr>
            <p:spPr>
              <a:xfrm>
                <a:off x="7359359" y="3310128"/>
                <a:ext cx="118872" cy="118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en-US" sz="1600" i="0" u="none" strike="noStrike" kern="1200" cap="none" spc="0" normalizeH="0" baseline="0" noProof="0">
                  <a:ln>
                    <a:noFill/>
                  </a:ln>
                  <a:solidFill>
                    <a:schemeClr val="tx1">
                      <a:lumMod val="75000"/>
                      <a:lumOff val="25000"/>
                    </a:schemeClr>
                  </a:solidFill>
                  <a:effectLst/>
                  <a:uLnTx/>
                  <a:uFillTx/>
                  <a:latin typeface="Calibri Light" panose="020F0302020204030204" pitchFamily="34" charset="0"/>
                  <a:cs typeface="Calibri Light" panose="020F0302020204030204" pitchFamily="34" charset="0"/>
                </a:endParaRPr>
              </a:p>
            </p:txBody>
          </p:sp>
          <p:sp>
            <p:nvSpPr>
              <p:cNvPr id="28" name="Oval 12"/>
              <p:cNvSpPr/>
              <p:nvPr/>
            </p:nvSpPr>
            <p:spPr>
              <a:xfrm>
                <a:off x="7576471" y="3310128"/>
                <a:ext cx="118872" cy="118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en-US" sz="1600" i="0" u="none" strike="noStrike" kern="1200" cap="none" spc="0" normalizeH="0" baseline="0" noProof="0">
                  <a:ln>
                    <a:noFill/>
                  </a:ln>
                  <a:solidFill>
                    <a:schemeClr val="tx1">
                      <a:lumMod val="75000"/>
                      <a:lumOff val="25000"/>
                    </a:schemeClr>
                  </a:solidFill>
                  <a:effectLst/>
                  <a:uLnTx/>
                  <a:uFillTx/>
                  <a:latin typeface="Calibri Light" panose="020F0302020204030204" pitchFamily="34" charset="0"/>
                  <a:cs typeface="Calibri Light" panose="020F0302020204030204" pitchFamily="34" charset="0"/>
                </a:endParaRPr>
              </a:p>
            </p:txBody>
          </p:sp>
          <p:sp>
            <p:nvSpPr>
              <p:cNvPr id="29" name="Oval 13"/>
              <p:cNvSpPr/>
              <p:nvPr/>
            </p:nvSpPr>
            <p:spPr>
              <a:xfrm>
                <a:off x="7793583" y="3310128"/>
                <a:ext cx="118872" cy="118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en-US" sz="1600" i="0" u="none" strike="noStrike" kern="1200" cap="none" spc="0" normalizeH="0" baseline="0" noProof="0">
                  <a:ln>
                    <a:noFill/>
                  </a:ln>
                  <a:solidFill>
                    <a:schemeClr val="tx1">
                      <a:lumMod val="75000"/>
                      <a:lumOff val="25000"/>
                    </a:schemeClr>
                  </a:solidFill>
                  <a:effectLst/>
                  <a:uLnTx/>
                  <a:uFillTx/>
                  <a:latin typeface="Calibri Light" panose="020F0302020204030204" pitchFamily="34" charset="0"/>
                  <a:cs typeface="Calibri Light" panose="020F0302020204030204" pitchFamily="34" charset="0"/>
                </a:endParaRPr>
              </a:p>
            </p:txBody>
          </p:sp>
          <p:sp>
            <p:nvSpPr>
              <p:cNvPr id="30" name="Oval 14"/>
              <p:cNvSpPr/>
              <p:nvPr/>
            </p:nvSpPr>
            <p:spPr>
              <a:xfrm>
                <a:off x="8010695" y="3310128"/>
                <a:ext cx="118872" cy="118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en-US" sz="1600" i="0" u="none" strike="noStrike" kern="1200" cap="none" spc="0" normalizeH="0" baseline="0" noProof="0">
                  <a:ln>
                    <a:noFill/>
                  </a:ln>
                  <a:solidFill>
                    <a:schemeClr val="tx1">
                      <a:lumMod val="75000"/>
                      <a:lumOff val="25000"/>
                    </a:schemeClr>
                  </a:solidFill>
                  <a:effectLst/>
                  <a:uLnTx/>
                  <a:uFillTx/>
                  <a:latin typeface="Calibri Light" panose="020F0302020204030204" pitchFamily="34" charset="0"/>
                  <a:cs typeface="Calibri Light" panose="020F0302020204030204" pitchFamily="34" charset="0"/>
                </a:endParaRPr>
              </a:p>
            </p:txBody>
          </p:sp>
          <p:sp>
            <p:nvSpPr>
              <p:cNvPr id="31" name="Oval 15"/>
              <p:cNvSpPr/>
              <p:nvPr/>
            </p:nvSpPr>
            <p:spPr>
              <a:xfrm>
                <a:off x="8227807" y="3310128"/>
                <a:ext cx="118872" cy="118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en-US" sz="1600" i="0" u="none" strike="noStrike" kern="1200" cap="none" spc="0" normalizeH="0" baseline="0" noProof="0">
                  <a:ln>
                    <a:noFill/>
                  </a:ln>
                  <a:solidFill>
                    <a:schemeClr val="tx1">
                      <a:lumMod val="75000"/>
                      <a:lumOff val="25000"/>
                    </a:schemeClr>
                  </a:solidFill>
                  <a:effectLst/>
                  <a:uLnTx/>
                  <a:uFillTx/>
                  <a:latin typeface="Calibri Light" panose="020F0302020204030204" pitchFamily="34" charset="0"/>
                  <a:cs typeface="Calibri Light" panose="020F0302020204030204" pitchFamily="34" charset="0"/>
                </a:endParaRPr>
              </a:p>
            </p:txBody>
          </p:sp>
          <p:sp>
            <p:nvSpPr>
              <p:cNvPr id="32" name="Oval 16"/>
              <p:cNvSpPr/>
              <p:nvPr/>
            </p:nvSpPr>
            <p:spPr>
              <a:xfrm>
                <a:off x="8444919" y="3310128"/>
                <a:ext cx="118872" cy="11887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en-US" sz="1600" i="0" u="none" strike="noStrike" kern="1200" cap="none" spc="0" normalizeH="0" baseline="0" noProof="0">
                  <a:ln>
                    <a:noFill/>
                  </a:ln>
                  <a:solidFill>
                    <a:schemeClr val="tx1">
                      <a:lumMod val="75000"/>
                      <a:lumOff val="25000"/>
                    </a:schemeClr>
                  </a:solidFill>
                  <a:effectLst/>
                  <a:uLnTx/>
                  <a:uFillTx/>
                  <a:latin typeface="Calibri Light" panose="020F0302020204030204" pitchFamily="34" charset="0"/>
                  <a:cs typeface="Calibri Light" panose="020F0302020204030204" pitchFamily="34" charset="0"/>
                </a:endParaRPr>
              </a:p>
            </p:txBody>
          </p:sp>
          <p:sp>
            <p:nvSpPr>
              <p:cNvPr id="33" name="Oval 17"/>
              <p:cNvSpPr/>
              <p:nvPr/>
            </p:nvSpPr>
            <p:spPr>
              <a:xfrm>
                <a:off x="8662033" y="3310128"/>
                <a:ext cx="118872" cy="11887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50000"/>
                  </a:lnSpc>
                  <a:spcBef>
                    <a:spcPts val="0"/>
                  </a:spcBef>
                  <a:spcAft>
                    <a:spcPts val="0"/>
                  </a:spcAft>
                  <a:buClrTx/>
                  <a:buSzTx/>
                  <a:buFontTx/>
                  <a:buNone/>
                  <a:defRPr/>
                </a:pPr>
                <a:endParaRPr kumimoji="0" lang="en-US" sz="1600" i="0" u="none" strike="noStrike" kern="1200" cap="none" spc="0" normalizeH="0" baseline="0" noProof="0">
                  <a:ln>
                    <a:noFill/>
                  </a:ln>
                  <a:solidFill>
                    <a:schemeClr val="tx1">
                      <a:lumMod val="75000"/>
                      <a:lumOff val="25000"/>
                    </a:schemeClr>
                  </a:solidFill>
                  <a:effectLst/>
                  <a:uLnTx/>
                  <a:uFillTx/>
                  <a:latin typeface="Calibri Light" panose="020F0302020204030204" pitchFamily="34" charset="0"/>
                  <a:cs typeface="Calibri Light" panose="020F0302020204030204" pitchFamily="34" charset="0"/>
                </a:endParaRPr>
              </a:p>
            </p:txBody>
          </p:sp>
        </p:grpSp>
        <p:sp>
          <p:nvSpPr>
            <p:cNvPr id="34" name="矩形 33"/>
            <p:cNvSpPr/>
            <p:nvPr>
              <p:custDataLst>
                <p:tags r:id="rId4"/>
              </p:custDataLst>
            </p:nvPr>
          </p:nvSpPr>
          <p:spPr>
            <a:xfrm>
              <a:off x="6401256" y="4685156"/>
              <a:ext cx="4355380" cy="689692"/>
            </a:xfrm>
            <a:prstGeom prst="rect">
              <a:avLst/>
            </a:prstGeom>
          </p:spPr>
          <p:txBody>
            <a:bodyPr vert="horz" wrap="square">
              <a:spAutoFit/>
            </a:bodyPr>
            <a:lstStyle/>
            <a:p>
              <a:pPr marL="171450" indent="-171450">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主观感知：信任度、说服力、适当性（</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7</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分制问卷）。</a:t>
              </a:r>
              <a:endParaRPr lang="en-US" altLang="zh-CN" sz="1200">
                <a:solidFill>
                  <a:schemeClr val="tx1">
                    <a:lumMod val="75000"/>
                    <a:lumOff val="25000"/>
                  </a:schemeClr>
                </a:solidFill>
                <a:latin typeface="Calibri Light" panose="020F0302020204030204" pitchFamily="34" charset="0"/>
                <a:cs typeface="Calibri Light" panose="020F0302020204030204" pitchFamily="34" charset="0"/>
              </a:endParaRPr>
            </a:p>
            <a:p>
              <a:pPr marL="171450" indent="-171450">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行为指标：重新听取选项次数、更改选择频率。</a:t>
              </a:r>
              <a:endParaRPr lang="en-US" altLang="zh-CN" sz="1200">
                <a:solidFill>
                  <a:schemeClr val="tx1">
                    <a:lumMod val="75000"/>
                    <a:lumOff val="25000"/>
                  </a:schemeClr>
                </a:solidFill>
                <a:latin typeface="Calibri Light" panose="020F0302020204030204" pitchFamily="34" charset="0"/>
                <a:cs typeface="Calibri Light" panose="020F0302020204030204" pitchFamily="34" charset="0"/>
              </a:endParaRPr>
            </a:p>
            <a:p>
              <a:pPr marL="171450" indent="-171450">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半结构化访谈：用户对</a:t>
              </a:r>
              <a:r>
                <a:rPr lang="en-US" altLang="zh-CN" sz="1200">
                  <a:solidFill>
                    <a:schemeClr val="tx1">
                      <a:lumMod val="75000"/>
                      <a:lumOff val="25000"/>
                    </a:schemeClr>
                  </a:solidFill>
                  <a:latin typeface="Calibri Light" panose="020F0302020204030204" pitchFamily="34" charset="0"/>
                  <a:cs typeface="Calibri Light" panose="020F0302020204030204" pitchFamily="34" charset="0"/>
                </a:rPr>
                <a:t>CA</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rPr>
                <a:t>的体验与偏好。</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35" name="矩形 34"/>
            <p:cNvSpPr/>
            <p:nvPr>
              <p:custDataLst>
                <p:tags r:id="rId5"/>
              </p:custDataLst>
            </p:nvPr>
          </p:nvSpPr>
          <p:spPr>
            <a:xfrm>
              <a:off x="6401398" y="4273986"/>
              <a:ext cx="1803994" cy="309696"/>
            </a:xfrm>
            <a:prstGeom prst="rect">
              <a:avLst/>
            </a:prstGeom>
          </p:spPr>
          <p:txBody>
            <a:bodyPr vert="horz" wrap="square">
              <a:spAutoFit/>
            </a:bodyPr>
            <a:lstStyle/>
            <a:p>
              <a:pPr>
                <a:lnSpc>
                  <a:spcPct val="150000"/>
                </a:lnSpc>
              </a:pPr>
              <a:r>
                <a:rPr lang="zh-CN" altLang="en-US" sz="1400" b="1">
                  <a:solidFill>
                    <a:schemeClr val="tx1">
                      <a:lumMod val="75000"/>
                      <a:lumOff val="25000"/>
                    </a:schemeClr>
                  </a:solidFill>
                  <a:latin typeface="Calibri Light" panose="020F0302020204030204" pitchFamily="34" charset="0"/>
                  <a:cs typeface="Calibri Light" panose="020F0302020204030204" pitchFamily="34" charset="0"/>
                  <a:sym typeface="+mn-ea"/>
                </a:rPr>
                <a:t>测量变量</a:t>
              </a:r>
              <a:endParaRPr lang="zh-CN" altLang="en-US" sz="1400" b="1"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grpSp>
      <p:pic>
        <p:nvPicPr>
          <p:cNvPr id="3" name="图片 2"/>
          <p:cNvPicPr>
            <a:picLocks noChangeAspect="1"/>
          </p:cNvPicPr>
          <p:nvPr/>
        </p:nvPicPr>
        <p:blipFill>
          <a:blip r:embed="rId6"/>
          <a:stretch>
            <a:fillRect/>
          </a:stretch>
        </p:blipFill>
        <p:spPr>
          <a:xfrm>
            <a:off x="2101850" y="979170"/>
            <a:ext cx="7506970" cy="343725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研究方法</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1.3</a:t>
            </a:r>
            <a:endParaRPr lang="zh-CN" altLang="en-US" sz="32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grpSp>
        <p:nvGrpSpPr>
          <p:cNvPr id="7" name="组合 6"/>
          <p:cNvGrpSpPr/>
          <p:nvPr/>
        </p:nvGrpSpPr>
        <p:grpSpPr>
          <a:xfrm>
            <a:off x="544983" y="1414184"/>
            <a:ext cx="4582795" cy="2614930"/>
            <a:chOff x="5898434" y="2707005"/>
            <a:chExt cx="5800634" cy="3309827"/>
          </a:xfrm>
        </p:grpSpPr>
        <p:sp>
          <p:nvSpPr>
            <p:cNvPr id="10" name="Rectangle 22"/>
            <p:cNvSpPr/>
            <p:nvPr/>
          </p:nvSpPr>
          <p:spPr>
            <a:xfrm>
              <a:off x="6115921" y="5431733"/>
              <a:ext cx="437082" cy="194783"/>
            </a:xfrm>
            <a:prstGeom prst="rect">
              <a:avLst/>
            </a:prstGeom>
          </p:spPr>
          <p:txBody>
            <a:bodyPr wrap="square" lIns="0" tIns="0" rIns="0" bIns="0">
              <a:spAutoFit/>
            </a:bodyPr>
            <a:lstStyle/>
            <a:p>
              <a:pPr algn="ctr">
                <a:defRPr/>
              </a:pPr>
              <a:r>
                <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60</a:t>
              </a:r>
              <a:r>
                <a:rPr lang="en-US" sz="6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a:t>
              </a:r>
              <a:endPar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endParaRPr>
            </a:p>
          </p:txBody>
        </p:sp>
        <p:sp>
          <p:nvSpPr>
            <p:cNvPr id="21" name="Rectangle 24"/>
            <p:cNvSpPr/>
            <p:nvPr/>
          </p:nvSpPr>
          <p:spPr>
            <a:xfrm>
              <a:off x="8450948" y="5431733"/>
              <a:ext cx="437082" cy="194783"/>
            </a:xfrm>
            <a:prstGeom prst="rect">
              <a:avLst/>
            </a:prstGeom>
          </p:spPr>
          <p:txBody>
            <a:bodyPr wrap="square" lIns="0" tIns="0" rIns="0" bIns="0">
              <a:spAutoFit/>
            </a:bodyPr>
            <a:lstStyle/>
            <a:p>
              <a:pPr algn="ctr">
                <a:defRPr/>
              </a:pPr>
              <a:r>
                <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62</a:t>
              </a:r>
              <a:r>
                <a:rPr lang="en-US" sz="6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a:t>
              </a:r>
              <a:endPar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endParaRPr>
            </a:p>
          </p:txBody>
        </p:sp>
        <p:sp>
          <p:nvSpPr>
            <p:cNvPr id="26" name="矩形 25"/>
            <p:cNvSpPr/>
            <p:nvPr/>
          </p:nvSpPr>
          <p:spPr>
            <a:xfrm>
              <a:off x="5898434" y="3414302"/>
              <a:ext cx="5800634" cy="2602530"/>
            </a:xfrm>
            <a:prstGeom prst="rect">
              <a:avLst/>
            </a:prstGeom>
          </p:spPr>
          <p:txBody>
            <a:bodyPr vert="horz" wrap="square">
              <a:noAutofit/>
            </a:bodyPr>
            <a:lstStyle/>
            <a:p>
              <a:pPr marL="171450" indent="-171450" algn="l">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社会印象的四个维度：信心，热情，说服力，可信度</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marL="171450" indent="-171450" algn="l">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友善程度的三个维度：帮助，利益，偏好</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marL="171450" indent="-171450" algn="l">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认知感受的五个维度：平静，专注，信心，紧张，易用</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marL="171450" indent="-171450" algn="l">
                <a:lnSpc>
                  <a:spcPct val="150000"/>
                </a:lnSpc>
                <a:buFont typeface="Arial" panose="020B0604020202020204" pitchFamily="34" charset="0"/>
                <a:buChar char="•"/>
              </a:pPr>
              <a:r>
                <a:rPr lang="en-US" altLang="zh-CN" sz="1200">
                  <a:solidFill>
                    <a:schemeClr val="tx1">
                      <a:lumMod val="75000"/>
                      <a:lumOff val="25000"/>
                    </a:schemeClr>
                  </a:solidFill>
                  <a:latin typeface="Calibri Light" panose="020F0302020204030204" pitchFamily="34" charset="0"/>
                  <a:cs typeface="Calibri Light" panose="020F0302020204030204" pitchFamily="34" charset="0"/>
                  <a:sym typeface="+mn-ea"/>
                </a:rPr>
                <a:t>CAs</a:t>
              </a: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反馈的适当性</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marL="171450" indent="-171450" algn="l">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最终菜单选择的满意程度</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marL="171450" indent="-171450" algn="l">
                <a:lnSpc>
                  <a:spcPct val="150000"/>
                </a:lnSpc>
                <a:buFont typeface="Arial" panose="020B0604020202020204" pitchFamily="34" charset="0"/>
                <a:buChar char="•"/>
              </a:pP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indent="0" algn="l">
                <a:lnSpc>
                  <a:spcPct val="150000"/>
                </a:lnSpc>
                <a:buFont typeface="Arial" panose="020B0604020202020204" pitchFamily="34" charset="0"/>
                <a:buNone/>
              </a:pP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sp>
          <p:nvSpPr>
            <p:cNvPr id="27" name="矩形 26"/>
            <p:cNvSpPr/>
            <p:nvPr/>
          </p:nvSpPr>
          <p:spPr>
            <a:xfrm>
              <a:off x="5898434" y="2739958"/>
              <a:ext cx="4513034" cy="641389"/>
            </a:xfrm>
            <a:prstGeom prst="rect">
              <a:avLst/>
            </a:prstGeom>
          </p:spPr>
          <p:txBody>
            <a:bodyPr vert="horz" wrap="square">
              <a:spAutoFit/>
            </a:bodyPr>
            <a:lstStyle/>
            <a:p>
              <a:pPr algn="l">
                <a:lnSpc>
                  <a:spcPct val="150000"/>
                </a:lnSpc>
              </a:pPr>
              <a:r>
                <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rPr>
                <a:t>评价问卷设计</a:t>
              </a:r>
              <a:endPar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cxnSp>
          <p:nvCxnSpPr>
            <p:cNvPr id="28" name="直接连接符 27"/>
            <p:cNvCxnSpPr/>
            <p:nvPr/>
          </p:nvCxnSpPr>
          <p:spPr>
            <a:xfrm>
              <a:off x="6001059" y="2707005"/>
              <a:ext cx="1356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a:blip r:embed="rId1"/>
          <a:stretch>
            <a:fillRect/>
          </a:stretch>
        </p:blipFill>
        <p:spPr>
          <a:xfrm>
            <a:off x="4545965" y="979170"/>
            <a:ext cx="6486525" cy="548703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实验结果</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1.4</a:t>
            </a:r>
            <a:endParaRPr lang="zh-CN" altLang="en-US" sz="32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grpSp>
        <p:nvGrpSpPr>
          <p:cNvPr id="7" name="组合 6"/>
          <p:cNvGrpSpPr/>
          <p:nvPr/>
        </p:nvGrpSpPr>
        <p:grpSpPr>
          <a:xfrm>
            <a:off x="6777355" y="1414145"/>
            <a:ext cx="4168775" cy="3655546"/>
            <a:chOff x="5898434" y="2707005"/>
            <a:chExt cx="5276592" cy="2844295"/>
          </a:xfrm>
        </p:grpSpPr>
        <p:sp>
          <p:nvSpPr>
            <p:cNvPr id="17" name="Rectangle 23"/>
            <p:cNvSpPr/>
            <p:nvPr/>
          </p:nvSpPr>
          <p:spPr>
            <a:xfrm>
              <a:off x="7284321" y="5431733"/>
              <a:ext cx="437082" cy="119567"/>
            </a:xfrm>
            <a:prstGeom prst="rect">
              <a:avLst/>
            </a:prstGeom>
          </p:spPr>
          <p:txBody>
            <a:bodyPr wrap="square" lIns="0" tIns="0" rIns="0" bIns="0">
              <a:spAutoFit/>
            </a:bodyPr>
            <a:lstStyle/>
            <a:p>
              <a:pPr algn="ctr">
                <a:defRPr/>
              </a:pPr>
              <a:r>
                <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75</a:t>
              </a:r>
              <a:r>
                <a:rPr lang="en-US" sz="6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a:t>
              </a:r>
              <a:endPar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endParaRPr>
            </a:p>
          </p:txBody>
        </p:sp>
        <p:sp>
          <p:nvSpPr>
            <p:cNvPr id="24" name="Rectangle 25"/>
            <p:cNvSpPr/>
            <p:nvPr/>
          </p:nvSpPr>
          <p:spPr>
            <a:xfrm>
              <a:off x="9621121" y="5431733"/>
              <a:ext cx="437082" cy="119567"/>
            </a:xfrm>
            <a:prstGeom prst="rect">
              <a:avLst/>
            </a:prstGeom>
          </p:spPr>
          <p:txBody>
            <a:bodyPr wrap="square" lIns="0" tIns="0" rIns="0" bIns="0">
              <a:spAutoFit/>
            </a:bodyPr>
            <a:lstStyle/>
            <a:p>
              <a:pPr algn="ctr">
                <a:defRPr/>
              </a:pPr>
              <a:r>
                <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5</a:t>
              </a:r>
              <a:r>
                <a:rPr lang="en-US" sz="6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a:t>
              </a:r>
              <a:endPar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endParaRPr>
            </a:p>
          </p:txBody>
        </p:sp>
        <p:sp>
          <p:nvSpPr>
            <p:cNvPr id="26" name="矩形 25"/>
            <p:cNvSpPr/>
            <p:nvPr/>
          </p:nvSpPr>
          <p:spPr>
            <a:xfrm>
              <a:off x="5898434" y="3414302"/>
              <a:ext cx="5276592" cy="1911308"/>
            </a:xfrm>
            <a:prstGeom prst="rect">
              <a:avLst/>
            </a:prstGeom>
          </p:spPr>
          <p:txBody>
            <a:bodyPr vert="horz" wrap="square">
              <a:noAutofit/>
            </a:bodyPr>
            <a:lstStyle/>
            <a:p>
              <a:pPr marL="171450" indent="-171450" algn="l">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社会印象和适当性的评价普遍积极</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marL="171450" indent="-171450" algn="l">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在与可信度相关的指标中，任何反馈条件和无反馈之间不存在统计学上的显著差异</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marL="171450" indent="-171450" algn="l">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无反馈和两种干预条件在说服力方面存在统计学上的显著差异，这两种干预措施都被认为比无反馈更有说服力</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marL="171450" indent="-171450" algn="l">
                <a:lnSpc>
                  <a:spcPct val="150000"/>
                </a:lnSpc>
                <a:buFont typeface="Arial" panose="020B0604020202020204" pitchFamily="34" charset="0"/>
                <a:buChar char="•"/>
              </a:pPr>
              <a:r>
                <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rPr>
                <a:t>无反馈和主动反馈之间在适当性量表上存在统计学上的显著差异，而无反馈与请求反馈无明显差异，其中基线被认为明显比主动反馈条件更合适。</a:t>
              </a:r>
              <a:endParaRPr lang="zh-CN" altLang="en-US" sz="12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indent="0" algn="l">
                <a:lnSpc>
                  <a:spcPct val="150000"/>
                </a:lnSpc>
                <a:buFont typeface="Arial" panose="020B0604020202020204" pitchFamily="34" charset="0"/>
                <a:buNone/>
              </a:pP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sym typeface="+mn-ea"/>
              </a:endParaRPr>
            </a:p>
            <a:p>
              <a:pPr indent="0" algn="l">
                <a:lnSpc>
                  <a:spcPct val="150000"/>
                </a:lnSpc>
                <a:buFont typeface="Arial" panose="020B0604020202020204" pitchFamily="34" charset="0"/>
                <a:buNone/>
              </a:pPr>
              <a:endParaRPr lang="zh-CN" altLang="en-US" sz="100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sp>
          <p:nvSpPr>
            <p:cNvPr id="27" name="矩形 26"/>
            <p:cNvSpPr/>
            <p:nvPr/>
          </p:nvSpPr>
          <p:spPr>
            <a:xfrm>
              <a:off x="5898434" y="2879810"/>
              <a:ext cx="4513034" cy="394275"/>
            </a:xfrm>
            <a:prstGeom prst="rect">
              <a:avLst/>
            </a:prstGeom>
          </p:spPr>
          <p:txBody>
            <a:bodyPr vert="horz" wrap="square">
              <a:spAutoFit/>
            </a:bodyPr>
            <a:lstStyle/>
            <a:p>
              <a:pPr algn="l">
                <a:lnSpc>
                  <a:spcPct val="150000"/>
                </a:lnSpc>
              </a:pPr>
              <a:r>
                <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rPr>
                <a:t>问卷调查结果</a:t>
              </a:r>
              <a:endPar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cxnSp>
          <p:nvCxnSpPr>
            <p:cNvPr id="28" name="直接连接符 27"/>
            <p:cNvCxnSpPr/>
            <p:nvPr/>
          </p:nvCxnSpPr>
          <p:spPr>
            <a:xfrm>
              <a:off x="6001059" y="2707005"/>
              <a:ext cx="1356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3" name="图片 2"/>
          <p:cNvPicPr>
            <a:picLocks noChangeAspect="1"/>
          </p:cNvPicPr>
          <p:nvPr/>
        </p:nvPicPr>
        <p:blipFill>
          <a:blip r:embed="rId1"/>
          <a:srcRect l="6872" r="9734"/>
          <a:stretch>
            <a:fillRect/>
          </a:stretch>
        </p:blipFill>
        <p:spPr>
          <a:xfrm>
            <a:off x="184785" y="925195"/>
            <a:ext cx="6186805" cy="55403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0375"/>
          </a:xfrm>
          <a:prstGeom prst="rect">
            <a:avLst/>
          </a:prstGeom>
          <a:noFill/>
        </p:spPr>
        <p:txBody>
          <a:bodyPr vert="horz" wrap="square" rtlCol="0">
            <a:spAutoFit/>
          </a:bodyPr>
          <a:lstStyle/>
          <a:p>
            <a:r>
              <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rPr>
              <a:t>实验结果</a:t>
            </a:r>
            <a:endParaRPr lang="zh-CN" altLang="en-US" sz="2400" spc="6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sp>
        <p:nvSpPr>
          <p:cNvPr id="19" name="文本框 18"/>
          <p:cNvSpPr txBox="1"/>
          <p:nvPr/>
        </p:nvSpPr>
        <p:spPr>
          <a:xfrm>
            <a:off x="295773" y="287420"/>
            <a:ext cx="1217706" cy="583565"/>
          </a:xfrm>
          <a:prstGeom prst="rect">
            <a:avLst/>
          </a:prstGeom>
          <a:noFill/>
        </p:spPr>
        <p:txBody>
          <a:bodyPr vert="horz" wrap="square" rtlCol="0">
            <a:spAutoFit/>
          </a:bodyPr>
          <a:lstStyle/>
          <a:p>
            <a:pPr algn="ctr"/>
            <a:r>
              <a:rPr lang="en-US" altLang="zh-CN" sz="3200" dirty="0">
                <a:solidFill>
                  <a:schemeClr val="accent1"/>
                </a:solidFill>
                <a:latin typeface="方正仿宋_GB2312" panose="02000000000000000000" charset="-122"/>
                <a:ea typeface="方正仿宋_GB2312" panose="02000000000000000000" charset="-122"/>
                <a:sym typeface="方正仿宋_GB2312" panose="02000000000000000000" charset="-122"/>
              </a:rPr>
              <a:t>1.4</a:t>
            </a:r>
            <a:endParaRPr lang="zh-CN" altLang="en-US" sz="3200" dirty="0">
              <a:solidFill>
                <a:schemeClr val="accent1"/>
              </a:solidFill>
              <a:latin typeface="方正仿宋_GB2312" panose="02000000000000000000" charset="-122"/>
              <a:ea typeface="方正仿宋_GB2312" panose="02000000000000000000" charset="-122"/>
              <a:sym typeface="方正仿宋_GB2312" panose="02000000000000000000" charset="-122"/>
            </a:endParaRPr>
          </a:p>
        </p:txBody>
      </p:sp>
      <p:grpSp>
        <p:nvGrpSpPr>
          <p:cNvPr id="7" name="组合 6"/>
          <p:cNvGrpSpPr/>
          <p:nvPr/>
        </p:nvGrpSpPr>
        <p:grpSpPr>
          <a:xfrm>
            <a:off x="6814185" y="1414145"/>
            <a:ext cx="3897630" cy="4777446"/>
            <a:chOff x="5945054" y="2707005"/>
            <a:chExt cx="4933706" cy="3069888"/>
          </a:xfrm>
        </p:grpSpPr>
        <p:sp>
          <p:nvSpPr>
            <p:cNvPr id="10" name="Rectangle 22"/>
            <p:cNvSpPr/>
            <p:nvPr/>
          </p:nvSpPr>
          <p:spPr>
            <a:xfrm>
              <a:off x="6115921" y="5431733"/>
              <a:ext cx="437082" cy="98745"/>
            </a:xfrm>
            <a:prstGeom prst="rect">
              <a:avLst/>
            </a:prstGeom>
          </p:spPr>
          <p:txBody>
            <a:bodyPr wrap="square" lIns="0" tIns="0" rIns="0" bIns="0">
              <a:spAutoFit/>
            </a:bodyPr>
            <a:lstStyle/>
            <a:p>
              <a:pPr algn="ctr">
                <a:defRPr/>
              </a:pPr>
              <a:r>
                <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60</a:t>
              </a:r>
              <a:r>
                <a:rPr lang="en-US" sz="6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a:t>
              </a:r>
              <a:endPar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endParaRPr>
            </a:p>
          </p:txBody>
        </p:sp>
        <p:sp>
          <p:nvSpPr>
            <p:cNvPr id="17" name="Rectangle 23"/>
            <p:cNvSpPr/>
            <p:nvPr/>
          </p:nvSpPr>
          <p:spPr>
            <a:xfrm>
              <a:off x="7284321" y="5431733"/>
              <a:ext cx="437082" cy="98745"/>
            </a:xfrm>
            <a:prstGeom prst="rect">
              <a:avLst/>
            </a:prstGeom>
          </p:spPr>
          <p:txBody>
            <a:bodyPr wrap="square" lIns="0" tIns="0" rIns="0" bIns="0">
              <a:spAutoFit/>
            </a:bodyPr>
            <a:lstStyle/>
            <a:p>
              <a:pPr algn="ctr">
                <a:defRPr/>
              </a:pPr>
              <a:r>
                <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75</a:t>
              </a:r>
              <a:r>
                <a:rPr lang="en-US" sz="6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a:t>
              </a:r>
              <a:endPar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endParaRPr>
            </a:p>
          </p:txBody>
        </p:sp>
        <p:sp>
          <p:nvSpPr>
            <p:cNvPr id="21" name="Rectangle 24"/>
            <p:cNvSpPr/>
            <p:nvPr/>
          </p:nvSpPr>
          <p:spPr>
            <a:xfrm>
              <a:off x="8450948" y="5431733"/>
              <a:ext cx="437082" cy="98745"/>
            </a:xfrm>
            <a:prstGeom prst="rect">
              <a:avLst/>
            </a:prstGeom>
          </p:spPr>
          <p:txBody>
            <a:bodyPr wrap="square" lIns="0" tIns="0" rIns="0" bIns="0">
              <a:spAutoFit/>
            </a:bodyPr>
            <a:lstStyle/>
            <a:p>
              <a:pPr algn="ctr">
                <a:defRPr/>
              </a:pPr>
              <a:r>
                <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62</a:t>
              </a:r>
              <a:r>
                <a:rPr lang="en-US" sz="6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rPr>
                <a:t>%</a:t>
              </a:r>
              <a:endParaRPr lang="en-US" sz="1000" dirty="0">
                <a:solidFill>
                  <a:schemeClr val="bg1">
                    <a:lumMod val="95000"/>
                  </a:schemeClr>
                </a:solidFill>
                <a:latin typeface="Calibri Light" panose="020F0302020204030204" pitchFamily="34" charset="0"/>
                <a:ea typeface="AR YuanB5 LT" panose="020F0300000000000000" charset="-120"/>
                <a:cs typeface="Calibri Light" panose="020F0302020204030204" pitchFamily="34" charset="0"/>
              </a:endParaRPr>
            </a:p>
          </p:txBody>
        </p:sp>
        <p:sp>
          <p:nvSpPr>
            <p:cNvPr id="26" name="矩形 25"/>
            <p:cNvSpPr/>
            <p:nvPr/>
          </p:nvSpPr>
          <p:spPr>
            <a:xfrm>
              <a:off x="5945054" y="3226248"/>
              <a:ext cx="4933706" cy="2550645"/>
            </a:xfrm>
            <a:prstGeom prst="rect">
              <a:avLst/>
            </a:prstGeom>
          </p:spPr>
          <p:txBody>
            <a:bodyPr vert="horz" wrap="square">
              <a:spAutoFit/>
            </a:bodyPr>
            <a:lstStyle/>
            <a:p>
              <a:pPr marL="171450" indent="-171450" algn="l">
                <a:lnSpc>
                  <a:spcPct val="150000"/>
                </a:lnSpc>
                <a:buFont typeface="Arial" panose="020B0604020202020204" pitchFamily="34" charset="0"/>
                <a:buChar char="•"/>
              </a:pPr>
              <a:r>
                <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rPr>
                <a:t>我们使用犹豫作为指标来评估反思过程的开始（即参与者重新考虑他们的菜单项选择）。结果表明，在主动反馈条件下，与基线条件相比，参与者反应开始前所需的时间明显更长</a:t>
              </a:r>
              <a:endPar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endParaRPr>
            </a:p>
            <a:p>
              <a:pPr marL="171450" indent="-171450" algn="l">
                <a:lnSpc>
                  <a:spcPct val="150000"/>
                </a:lnSpc>
                <a:buFont typeface="Arial" panose="020B0604020202020204" pitchFamily="34" charset="0"/>
                <a:buChar char="•"/>
              </a:pPr>
              <a:endPar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endParaRPr>
            </a:p>
            <a:p>
              <a:pPr marL="171450" indent="-171450" algn="l">
                <a:lnSpc>
                  <a:spcPct val="150000"/>
                </a:lnSpc>
                <a:buFont typeface="Arial" panose="020B0604020202020204" pitchFamily="34" charset="0"/>
                <a:buChar char="•"/>
              </a:pPr>
              <a:endPar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endParaRPr>
            </a:p>
            <a:p>
              <a:pPr marL="171450" indent="-171450" algn="l">
                <a:lnSpc>
                  <a:spcPct val="150000"/>
                </a:lnSpc>
                <a:buFont typeface="Arial" panose="020B0604020202020204" pitchFamily="34" charset="0"/>
                <a:buChar char="•"/>
              </a:pPr>
              <a:endPar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endParaRPr>
            </a:p>
            <a:p>
              <a:pPr marL="171450" indent="-171450" algn="l">
                <a:lnSpc>
                  <a:spcPct val="150000"/>
                </a:lnSpc>
                <a:buFont typeface="Arial" panose="020B0604020202020204" pitchFamily="34" charset="0"/>
                <a:buChar char="•"/>
              </a:pPr>
              <a:r>
                <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rPr>
                <a:t>至于菜单选项的选择，参与者在两种反馈条件中改变主意的频率没有差异</a:t>
              </a:r>
              <a:r>
                <a:rPr lang="en-US" altLang="zh-CN" sz="1200" dirty="0">
                  <a:solidFill>
                    <a:schemeClr val="tx1">
                      <a:lumMod val="75000"/>
                      <a:lumOff val="25000"/>
                    </a:schemeClr>
                  </a:solidFill>
                  <a:latin typeface="Calibri Light" panose="020F0302020204030204" pitchFamily="34" charset="0"/>
                  <a:cs typeface="Calibri Light" panose="020F0302020204030204" pitchFamily="34" charset="0"/>
                </a:rPr>
                <a:t> </a:t>
              </a:r>
              <a:r>
                <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rPr>
                <a:t>。结果表明，虽然在主动的情况下，</a:t>
              </a:r>
              <a:r>
                <a:rPr lang="en-US" altLang="zh-CN" sz="1200" dirty="0">
                  <a:solidFill>
                    <a:schemeClr val="tx1">
                      <a:lumMod val="75000"/>
                      <a:lumOff val="25000"/>
                    </a:schemeClr>
                  </a:solidFill>
                  <a:latin typeface="Calibri Light" panose="020F0302020204030204" pitchFamily="34" charset="0"/>
                  <a:cs typeface="Calibri Light" panose="020F0302020204030204" pitchFamily="34" charset="0"/>
                </a:rPr>
                <a:t>CA </a:t>
              </a:r>
              <a:r>
                <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rPr>
                <a:t>使参与者好奇地重新考虑他们的菜单选择，但这并没有转化为他们改变他们的选择。尽管如此，参与者在重新听取了这些选项后，可能会对他们的选择感到放心。</a:t>
              </a:r>
              <a:endPar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endParaRPr>
            </a:p>
            <a:p>
              <a:pPr marL="171450" indent="-171450" algn="l">
                <a:lnSpc>
                  <a:spcPct val="150000"/>
                </a:lnSpc>
                <a:buFont typeface="Arial" panose="020B0604020202020204" pitchFamily="34" charset="0"/>
                <a:buChar char="•"/>
              </a:pPr>
              <a:endParaRPr lang="zh-CN" altLang="en-US" sz="1200" dirty="0">
                <a:solidFill>
                  <a:schemeClr val="tx1">
                    <a:lumMod val="75000"/>
                    <a:lumOff val="25000"/>
                  </a:schemeClr>
                </a:solidFill>
                <a:latin typeface="Calibri Light" panose="020F0302020204030204" pitchFamily="34" charset="0"/>
                <a:cs typeface="Calibri Light" panose="020F0302020204030204" pitchFamily="34" charset="0"/>
              </a:endParaRPr>
            </a:p>
          </p:txBody>
        </p:sp>
        <p:sp>
          <p:nvSpPr>
            <p:cNvPr id="27" name="矩形 26"/>
            <p:cNvSpPr/>
            <p:nvPr/>
          </p:nvSpPr>
          <p:spPr>
            <a:xfrm>
              <a:off x="6001320" y="2803988"/>
              <a:ext cx="3034737" cy="325614"/>
            </a:xfrm>
            <a:prstGeom prst="rect">
              <a:avLst/>
            </a:prstGeom>
          </p:spPr>
          <p:txBody>
            <a:bodyPr vert="horz" wrap="square">
              <a:spAutoFit/>
            </a:bodyPr>
            <a:lstStyle/>
            <a:p>
              <a:pPr algn="l">
                <a:lnSpc>
                  <a:spcPct val="150000"/>
                </a:lnSpc>
              </a:pPr>
              <a:r>
                <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rPr>
                <a:t>反思和重选</a:t>
              </a:r>
              <a:r>
                <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rPr>
                <a:t>测试结果</a:t>
              </a:r>
              <a:endParaRPr lang="zh-CN" altLang="en-US" dirty="0">
                <a:solidFill>
                  <a:schemeClr val="tx1">
                    <a:lumMod val="75000"/>
                    <a:lumOff val="25000"/>
                  </a:schemeClr>
                </a:solidFill>
                <a:latin typeface="Calibri Light" panose="020F0302020204030204" pitchFamily="34" charset="0"/>
                <a:cs typeface="Calibri Light" panose="020F0302020204030204" pitchFamily="34" charset="0"/>
                <a:sym typeface="+mn-ea"/>
              </a:endParaRPr>
            </a:p>
          </p:txBody>
        </p:sp>
        <p:cxnSp>
          <p:nvCxnSpPr>
            <p:cNvPr id="28" name="直接连接符 27"/>
            <p:cNvCxnSpPr/>
            <p:nvPr/>
          </p:nvCxnSpPr>
          <p:spPr>
            <a:xfrm>
              <a:off x="6001059" y="2707005"/>
              <a:ext cx="1356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2" name="图片 1"/>
          <p:cNvPicPr>
            <a:picLocks noChangeAspect="1"/>
          </p:cNvPicPr>
          <p:nvPr/>
        </p:nvPicPr>
        <p:blipFill>
          <a:blip r:embed="rId1"/>
          <a:srcRect l="12796" r="13416"/>
          <a:stretch>
            <a:fillRect/>
          </a:stretch>
        </p:blipFill>
        <p:spPr>
          <a:xfrm>
            <a:off x="370840" y="1245870"/>
            <a:ext cx="6240780" cy="4946015"/>
          </a:xfrm>
          <a:prstGeom prst="rect">
            <a:avLst/>
          </a:prstGeom>
        </p:spPr>
      </p:pic>
    </p:spTree>
  </p:cSld>
  <p:clrMapOvr>
    <a:masterClrMapping/>
  </p:clrMapOvr>
</p:sld>
</file>

<file path=ppt/tags/tag1.xml><?xml version="1.0" encoding="utf-8"?>
<p:tagLst xmlns:p="http://schemas.openxmlformats.org/presentationml/2006/main">
  <p:tag name="KSO_WM_DIAGRAM_VIRTUALLY_FRAME" val="{&quot;height&quot;:344.38661417322834,&quot;left&quot;:119.17157480314961,&quot;top&quot;:142.2240157480315,&quot;width&quot;:740.8360629921259}"/>
</p:tagLst>
</file>

<file path=ppt/tags/tag10.xml><?xml version="1.0" encoding="utf-8"?>
<p:tagLst xmlns:p="http://schemas.openxmlformats.org/presentationml/2006/main">
  <p:tag name="KSO_WM_DIAGRAM_VIRTUALLY_FRAME" val="{&quot;height&quot;:271.55,&quot;left&quot;:147.25,&quot;top&quot;:182.6,&quot;width&quot;:692.15}"/>
</p:tagLst>
</file>

<file path=ppt/tags/tag11.xml><?xml version="1.0" encoding="utf-8"?>
<p:tagLst xmlns:p="http://schemas.openxmlformats.org/presentationml/2006/main">
  <p:tag name="KSO_WM_DIAGRAM_VIRTUALLY_FRAME" val="{&quot;height&quot;:271.55,&quot;left&quot;:147.25,&quot;top&quot;:182.6,&quot;width&quot;:692.15}"/>
</p:tagLst>
</file>

<file path=ppt/tags/tag12.xml><?xml version="1.0" encoding="utf-8"?>
<p:tagLst xmlns:p="http://schemas.openxmlformats.org/presentationml/2006/main">
  <p:tag name="KSO_WM_DIAGRAM_VIRTUALLY_FRAME" val="{&quot;height&quot;:271.55,&quot;left&quot;:147.25,&quot;top&quot;:182.6,&quot;width&quot;:692.15}"/>
</p:tagLst>
</file>

<file path=ppt/tags/tag13.xml><?xml version="1.0" encoding="utf-8"?>
<p:tagLst xmlns:p="http://schemas.openxmlformats.org/presentationml/2006/main">
  <p:tag name="KSO_WM_DIAGRAM_VIRTUALLY_FRAME" val="{&quot;height&quot;:271.55,&quot;left&quot;:147.25,&quot;top&quot;:182.6,&quot;width&quot;:692.15}"/>
</p:tagLst>
</file>

<file path=ppt/tags/tag14.xml><?xml version="1.0" encoding="utf-8"?>
<p:tagLst xmlns:p="http://schemas.openxmlformats.org/presentationml/2006/main">
  <p:tag name="KSO_WM_DIAGRAM_VIRTUALLY_FRAME" val="{&quot;height&quot;:271.55,&quot;left&quot;:147.25,&quot;top&quot;:182.6,&quot;width&quot;:692.15}"/>
</p:tagLst>
</file>

<file path=ppt/tags/tag15.xml><?xml version="1.0" encoding="utf-8"?>
<p:tagLst xmlns:p="http://schemas.openxmlformats.org/presentationml/2006/main">
  <p:tag name="KSO_WM_DIAGRAM_VIRTUALLY_FRAME" val="{&quot;height&quot;:271.55,&quot;left&quot;:147.25,&quot;top&quot;:182.6,&quot;width&quot;:692.15}"/>
</p:tagLst>
</file>

<file path=ppt/tags/tag16.xml><?xml version="1.0" encoding="utf-8"?>
<p:tagLst xmlns:p="http://schemas.openxmlformats.org/presentationml/2006/main">
  <p:tag name="KSO_WM_DIAGRAM_VIRTUALLY_FRAME" val="{&quot;height&quot;:271.55,&quot;left&quot;:147.25,&quot;top&quot;:182.6,&quot;width&quot;:692.15}"/>
</p:tagLst>
</file>

<file path=ppt/tags/tag17.xml><?xml version="1.0" encoding="utf-8"?>
<p:tagLst xmlns:p="http://schemas.openxmlformats.org/presentationml/2006/main">
  <p:tag name="KSO_WM_DIAGRAM_VIRTUALLY_FRAME" val="{&quot;height&quot;:271.55,&quot;left&quot;:147.25,&quot;top&quot;:182.6,&quot;width&quot;:692.15}"/>
</p:tagLst>
</file>

<file path=ppt/tags/tag18.xml><?xml version="1.0" encoding="utf-8"?>
<p:tagLst xmlns:p="http://schemas.openxmlformats.org/presentationml/2006/main">
  <p:tag name="KSO_WM_DIAGRAM_VIRTUALLY_FRAME" val="{&quot;height&quot;:271.55,&quot;left&quot;:147.25,&quot;top&quot;:182.6,&quot;width&quot;:692.15}"/>
</p:tagLst>
</file>

<file path=ppt/tags/tag19.xml><?xml version="1.0" encoding="utf-8"?>
<p:tagLst xmlns:p="http://schemas.openxmlformats.org/presentationml/2006/main">
  <p:tag name="KSO_WM_DIAGRAM_VIRTUALLY_FRAME" val="{&quot;height&quot;:271.55,&quot;left&quot;:147.25,&quot;top&quot;:182.6,&quot;width&quot;:692.15}"/>
</p:tagLst>
</file>

<file path=ppt/tags/tag2.xml><?xml version="1.0" encoding="utf-8"?>
<p:tagLst xmlns:p="http://schemas.openxmlformats.org/presentationml/2006/main">
  <p:tag name="KSO_WM_DIAGRAM_VIRTUALLY_FRAME" val="{&quot;height&quot;:344.38661417322834,&quot;left&quot;:119.17157480314961,&quot;top&quot;:142.2240157480315,&quot;width&quot;:740.8360629921259}"/>
</p:tagLst>
</file>

<file path=ppt/tags/tag20.xml><?xml version="1.0" encoding="utf-8"?>
<p:tagLst xmlns:p="http://schemas.openxmlformats.org/presentationml/2006/main">
  <p:tag name="KSO_WM_DIAGRAM_VIRTUALLY_FRAME" val="{&quot;height&quot;:271.55,&quot;left&quot;:147.25,&quot;top&quot;:182.6,&quot;width&quot;:692.15}"/>
</p:tagLst>
</file>

<file path=ppt/tags/tag21.xml><?xml version="1.0" encoding="utf-8"?>
<p:tagLst xmlns:p="http://schemas.openxmlformats.org/presentationml/2006/main">
  <p:tag name="KSO_WM_DIAGRAM_VIRTUALLY_FRAME" val="{&quot;height&quot;:271.55,&quot;left&quot;:147.25,&quot;top&quot;:182.6,&quot;width&quot;:692.15}"/>
</p:tagLst>
</file>

<file path=ppt/tags/tag22.xml><?xml version="1.0" encoding="utf-8"?>
<p:tagLst xmlns:p="http://schemas.openxmlformats.org/presentationml/2006/main">
  <p:tag name="KSO_WM_DIAGRAM_VIRTUALLY_FRAME" val="{&quot;height&quot;:271.55,&quot;left&quot;:147.25,&quot;top&quot;:182.6,&quot;width&quot;:692.15}"/>
</p:tagLst>
</file>

<file path=ppt/tags/tag23.xml><?xml version="1.0" encoding="utf-8"?>
<p:tagLst xmlns:p="http://schemas.openxmlformats.org/presentationml/2006/main">
  <p:tag name="KSO_WM_DIAGRAM_VIRTUALLY_FRAME" val="{&quot;height&quot;:271.55,&quot;left&quot;:147.25,&quot;top&quot;:182.6,&quot;width&quot;:692.15}"/>
</p:tagLst>
</file>

<file path=ppt/tags/tag24.xml><?xml version="1.0" encoding="utf-8"?>
<p:tagLst xmlns:p="http://schemas.openxmlformats.org/presentationml/2006/main">
  <p:tag name="KSO_WM_DIAGRAM_VIRTUALLY_FRAME" val="{&quot;height&quot;:271.55,&quot;left&quot;:147.25,&quot;top&quot;:182.6,&quot;width&quot;:692.15}"/>
</p:tagLst>
</file>

<file path=ppt/tags/tag25.xml><?xml version="1.0" encoding="utf-8"?>
<p:tagLst xmlns:p="http://schemas.openxmlformats.org/presentationml/2006/main">
  <p:tag name="KSO_WM_DIAGRAM_VIRTUALLY_FRAME" val="{&quot;height&quot;:271.55,&quot;left&quot;:147.25,&quot;top&quot;:182.6,&quot;width&quot;:692.15}"/>
</p:tagLst>
</file>

<file path=ppt/tags/tag26.xml><?xml version="1.0" encoding="utf-8"?>
<p:tagLst xmlns:p="http://schemas.openxmlformats.org/presentationml/2006/main">
  <p:tag name="KSO_WM_DIAGRAM_VIRTUALLY_FRAME" val="{&quot;height&quot;:284.3531825394064,&quot;left&quot;:85.9434645669291,&quot;top&quot;:162.08613572864914,&quot;width&quot;:761.15}"/>
</p:tagLst>
</file>

<file path=ppt/tags/tag27.xml><?xml version="1.0" encoding="utf-8"?>
<p:tagLst xmlns:p="http://schemas.openxmlformats.org/presentationml/2006/main">
  <p:tag name="KSO_WM_DIAGRAM_VIRTUALLY_FRAME" val="{&quot;height&quot;:284.3531825394064,&quot;left&quot;:85.9434645669291,&quot;top&quot;:162.08613572864914,&quot;width&quot;:761.15}"/>
</p:tagLst>
</file>

<file path=ppt/tags/tag28.xml><?xml version="1.0" encoding="utf-8"?>
<p:tagLst xmlns:p="http://schemas.openxmlformats.org/presentationml/2006/main">
  <p:tag name="KSO_WM_DIAGRAM_VIRTUALLY_FRAME" val="{&quot;height&quot;:275.5,&quot;left&quot;:85.94346456692912,&quot;top&quot;:166.43929133858268,&quot;width&quot;:761.15}"/>
</p:tagLst>
</file>

<file path=ppt/tags/tag29.xml><?xml version="1.0" encoding="utf-8"?>
<p:tagLst xmlns:p="http://schemas.openxmlformats.org/presentationml/2006/main">
  <p:tag name="KSO_WM_DIAGRAM_VIRTUALLY_FRAME" val="{&quot;height&quot;:275.5,&quot;left&quot;:85.94346456692912,&quot;top&quot;:166.43929133858268,&quot;width&quot;:761.15}"/>
</p:tagLst>
</file>

<file path=ppt/tags/tag3.xml><?xml version="1.0" encoding="utf-8"?>
<p:tagLst xmlns:p="http://schemas.openxmlformats.org/presentationml/2006/main">
  <p:tag name="KSO_WM_DIAGRAM_VIRTUALLY_FRAME" val="{&quot;height&quot;:344.38661417322834,&quot;left&quot;:119.17157480314961,&quot;top&quot;:142.2240157480315,&quot;width&quot;:740.8360629921259}"/>
</p:tagLst>
</file>

<file path=ppt/tags/tag30.xml><?xml version="1.0" encoding="utf-8"?>
<p:tagLst xmlns:p="http://schemas.openxmlformats.org/presentationml/2006/main">
  <p:tag name="KSO_WM_DIAGRAM_VIRTUALLY_FRAME" val="{&quot;height&quot;:284.3531825394064,&quot;left&quot;:85.9434645669291,&quot;top&quot;:162.08613572864914,&quot;width&quot;:761.15}"/>
</p:tagLst>
</file>

<file path=ppt/tags/tag31.xml><?xml version="1.0" encoding="utf-8"?>
<p:tagLst xmlns:p="http://schemas.openxmlformats.org/presentationml/2006/main">
  <p:tag name="KSO_WM_DIAGRAM_VIRTUALLY_FRAME" val="{&quot;height&quot;:284.3531825394064,&quot;left&quot;:85.9434645669291,&quot;top&quot;:162.08613572864914,&quot;width&quot;:761.15}"/>
</p:tagLst>
</file>

<file path=ppt/tags/tag32.xml><?xml version="1.0" encoding="utf-8"?>
<p:tagLst xmlns:p="http://schemas.openxmlformats.org/presentationml/2006/main">
  <p:tag name="KSO_WM_DIAGRAM_VIRTUALLY_FRAME" val="{&quot;height&quot;:284.3531825394064,&quot;left&quot;:85.9434645669291,&quot;top&quot;:162.08613572864914,&quot;width&quot;:761.15}"/>
</p:tagLst>
</file>

<file path=ppt/tags/tag33.xml><?xml version="1.0" encoding="utf-8"?>
<p:tagLst xmlns:p="http://schemas.openxmlformats.org/presentationml/2006/main">
  <p:tag name="KSO_WM_DIAGRAM_VIRTUALLY_FRAME" val="{&quot;height&quot;:284.3531825394064,&quot;left&quot;:85.9434645669291,&quot;top&quot;:162.08613572864914,&quot;width&quot;:761.15}"/>
</p:tagLst>
</file>

<file path=ppt/tags/tag34.xml><?xml version="1.0" encoding="utf-8"?>
<p:tagLst xmlns:p="http://schemas.openxmlformats.org/presentationml/2006/main">
  <p:tag name="KSO_WM_DIAGRAM_VIRTUALLY_FRAME" val="{&quot;height&quot;:284.3531825394064,&quot;left&quot;:85.9434645669291,&quot;top&quot;:162.08613572864914,&quot;width&quot;:761.15}"/>
</p:tagLst>
</file>

<file path=ppt/tags/tag35.xml><?xml version="1.0" encoding="utf-8"?>
<p:tagLst xmlns:p="http://schemas.openxmlformats.org/presentationml/2006/main">
  <p:tag name="KSO_WM_DIAGRAM_VIRTUALLY_FRAME" val="{&quot;height&quot;:275.5,&quot;left&quot;:85.94346456692912,&quot;top&quot;:166.43929133858268,&quot;width&quot;:761.15}"/>
</p:tagLst>
</file>

<file path=ppt/tags/tag36.xml><?xml version="1.0" encoding="utf-8"?>
<p:tagLst xmlns:p="http://schemas.openxmlformats.org/presentationml/2006/main">
  <p:tag name="KSO_WM_DIAGRAM_VIRTUALLY_FRAME" val="{&quot;height&quot;:275.5,&quot;left&quot;:85.94346456692912,&quot;top&quot;:166.43929133858268,&quot;width&quot;:761.15}"/>
</p:tagLst>
</file>

<file path=ppt/tags/tag37.xml><?xml version="1.0" encoding="utf-8"?>
<p:tagLst xmlns:p="http://schemas.openxmlformats.org/presentationml/2006/main">
  <p:tag name="KSO_WM_DIAGRAM_VIRTUALLY_FRAME" val="{&quot;height&quot;:275.5,&quot;left&quot;:85.94346456692912,&quot;top&quot;:166.43929133858268,&quot;width&quot;:761.15}"/>
</p:tagLst>
</file>

<file path=ppt/tags/tag38.xml><?xml version="1.0" encoding="utf-8"?>
<p:tagLst xmlns:p="http://schemas.openxmlformats.org/presentationml/2006/main">
  <p:tag name="KSO_WM_DIAGRAM_VIRTUALLY_FRAME" val="{&quot;height&quot;:284.3531825394064,&quot;left&quot;:85.9434645669291,&quot;top&quot;:162.08613572864914,&quot;width&quot;:761.15}"/>
</p:tagLst>
</file>

<file path=ppt/tags/tag39.xml><?xml version="1.0" encoding="utf-8"?>
<p:tagLst xmlns:p="http://schemas.openxmlformats.org/presentationml/2006/main">
  <p:tag name="KSO_WM_DIAGRAM_VIRTUALLY_FRAME" val="{&quot;height&quot;:284.3531825394064,&quot;left&quot;:85.9434645669291,&quot;top&quot;:162.08613572864914,&quot;width&quot;:761.15}"/>
</p:tagLst>
</file>

<file path=ppt/tags/tag4.xml><?xml version="1.0" encoding="utf-8"?>
<p:tagLst xmlns:p="http://schemas.openxmlformats.org/presentationml/2006/main">
  <p:tag name="KSO_WM_DIAGRAM_VIRTUALLY_FRAME" val="{&quot;height&quot;:344.38661417322834,&quot;left&quot;:119.17157480314961,&quot;top&quot;:142.2240157480315,&quot;width&quot;:740.8360629921259}"/>
</p:tagLst>
</file>

<file path=ppt/tags/tag40.xml><?xml version="1.0" encoding="utf-8"?>
<p:tagLst xmlns:p="http://schemas.openxmlformats.org/presentationml/2006/main">
  <p:tag name="KSO_WM_DIAGRAM_VIRTUALLY_FRAME" val="{&quot;height&quot;:284.3531825394064,&quot;left&quot;:85.9434645669291,&quot;top&quot;:162.08613572864914,&quot;width&quot;:761.15}"/>
</p:tagLst>
</file>

<file path=ppt/tags/tag41.xml><?xml version="1.0" encoding="utf-8"?>
<p:tagLst xmlns:p="http://schemas.openxmlformats.org/presentationml/2006/main">
  <p:tag name="KSO_WM_DIAGRAM_VIRTUALLY_FRAME" val="{&quot;height&quot;:284.3531825394064,&quot;left&quot;:85.9434645669291,&quot;top&quot;:162.08613572864914,&quot;width&quot;:761.15}"/>
</p:tagLst>
</file>

<file path=ppt/tags/tag42.xml><?xml version="1.0" encoding="utf-8"?>
<p:tagLst xmlns:p="http://schemas.openxmlformats.org/presentationml/2006/main">
  <p:tag name="KSO_WM_DIAGRAM_VIRTUALLY_FRAME" val="{&quot;height&quot;:284.3531825394064,&quot;left&quot;:85.9434645669291,&quot;top&quot;:162.08613572864914,&quot;width&quot;:761.15}"/>
</p:tagLst>
</file>

<file path=ppt/tags/tag43.xml><?xml version="1.0" encoding="utf-8"?>
<p:tagLst xmlns:p="http://schemas.openxmlformats.org/presentationml/2006/main">
  <p:tag name="KSO_WM_DIAGRAM_VIRTUALLY_FRAME" val="{&quot;height&quot;:275.5,&quot;left&quot;:85.94346456692912,&quot;top&quot;:166.43929133858268,&quot;width&quot;:761.15}"/>
</p:tagLst>
</file>

<file path=ppt/tags/tag44.xml><?xml version="1.0" encoding="utf-8"?>
<p:tagLst xmlns:p="http://schemas.openxmlformats.org/presentationml/2006/main">
  <p:tag name="KSO_WM_DIAGRAM_VIRTUALLY_FRAME" val="{&quot;height&quot;:275.5,&quot;left&quot;:85.94346456692912,&quot;top&quot;:166.43929133858268,&quot;width&quot;:761.15}"/>
</p:tagLst>
</file>

<file path=ppt/tags/tag45.xml><?xml version="1.0" encoding="utf-8"?>
<p:tagLst xmlns:p="http://schemas.openxmlformats.org/presentationml/2006/main">
  <p:tag name="KSO_WM_DIAGRAM_VIRTUALLY_FRAME" val="{&quot;height&quot;:275.5,&quot;left&quot;:85.94346456692912,&quot;top&quot;:166.43929133858268,&quot;width&quot;:761.15}"/>
</p:tagLst>
</file>

<file path=ppt/tags/tag46.xml><?xml version="1.0" encoding="utf-8"?>
<p:tagLst xmlns:p="http://schemas.openxmlformats.org/presentationml/2006/main">
  <p:tag name="KSO_WM_DIAGRAM_VIRTUALLY_FRAME" val="{&quot;height&quot;:275.5,&quot;left&quot;:85.94346456692912,&quot;top&quot;:166.43929133858268,&quot;width&quot;:761.15}"/>
</p:tagLst>
</file>

<file path=ppt/tags/tag47.xml><?xml version="1.0" encoding="utf-8"?>
<p:tagLst xmlns:p="http://schemas.openxmlformats.org/presentationml/2006/main">
  <p:tag name="KSO_WM_DIAGRAM_VIRTUALLY_FRAME" val="{&quot;height&quot;:284.3531825394064,&quot;left&quot;:85.9434645669291,&quot;top&quot;:162.08613572864914,&quot;width&quot;:761.15}"/>
</p:tagLst>
</file>

<file path=ppt/tags/tag48.xml><?xml version="1.0" encoding="utf-8"?>
<p:tagLst xmlns:p="http://schemas.openxmlformats.org/presentationml/2006/main">
  <p:tag name="KSO_WM_DIAGRAM_VIRTUALLY_FRAME" val="{&quot;height&quot;:284.3531825394064,&quot;left&quot;:85.9434645669291,&quot;top&quot;:162.08613572864914,&quot;width&quot;:761.15}"/>
</p:tagLst>
</file>

<file path=ppt/tags/tag49.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xml><?xml version="1.0" encoding="utf-8"?>
<p:tagLst xmlns:p="http://schemas.openxmlformats.org/presentationml/2006/main">
  <p:tag name="KSO_WM_DIAGRAM_VIRTUALLY_FRAME" val="{&quot;height&quot;:344.38661417322834,&quot;left&quot;:119.17157480314961,&quot;top&quot;:142.2240157480315,&quot;width&quot;:740.8360629921259}"/>
</p:tagLst>
</file>

<file path=ppt/tags/tag50.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1.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2.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3.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4.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5.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6.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7.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8.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59.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xml><?xml version="1.0" encoding="utf-8"?>
<p:tagLst xmlns:p="http://schemas.openxmlformats.org/presentationml/2006/main">
  <p:tag name="KSO_WM_DIAGRAM_VIRTUALLY_FRAME" val="{&quot;height&quot;:271.55,&quot;left&quot;:147.25,&quot;top&quot;:182.6,&quot;width&quot;:692.15}"/>
</p:tagLst>
</file>

<file path=ppt/tags/tag60.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1.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2.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3.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4.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5.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6.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7.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8.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69.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7.xml><?xml version="1.0" encoding="utf-8"?>
<p:tagLst xmlns:p="http://schemas.openxmlformats.org/presentationml/2006/main">
  <p:tag name="KSO_WM_DIAGRAM_VIRTUALLY_FRAME" val="{&quot;height&quot;:271.55,&quot;left&quot;:147.25,&quot;top&quot;:182.6,&quot;width&quot;:692.15}"/>
</p:tagLst>
</file>

<file path=ppt/tags/tag70.xml><?xml version="1.0" encoding="utf-8"?>
<p:tagLst xmlns:p="http://schemas.openxmlformats.org/presentationml/2006/main">
  <p:tag name="KSO_WM_DIAGRAM_VIRTUALLY_FRAME" val="{&quot;height&quot;:446.1730582498238,&quot;left&quot;:178.7195275590551,&quot;top&quot;:174.20448818897634,&quot;width&quot;:616.3729133858267}"/>
</p:tagLst>
</file>

<file path=ppt/tags/tag71.xml><?xml version="1.0" encoding="utf-8"?>
<p:tagLst xmlns:p="http://schemas.openxmlformats.org/presentationml/2006/main">
  <p:tag name="COMMONDATA" val="eyJoZGlkIjoiYThkMzk3NzM1NjI1NTg5NjFmNzQyY2UyOTg2MjEzNGMifQ=="/>
</p:tagLst>
</file>

<file path=ppt/tags/tag8.xml><?xml version="1.0" encoding="utf-8"?>
<p:tagLst xmlns:p="http://schemas.openxmlformats.org/presentationml/2006/main">
  <p:tag name="KSO_WM_DIAGRAM_VIRTUALLY_FRAME" val="{&quot;height&quot;:271.55,&quot;left&quot;:147.25,&quot;top&quot;:182.6,&quot;width&quot;:692.15}"/>
</p:tagLst>
</file>

<file path=ppt/tags/tag9.xml><?xml version="1.0" encoding="utf-8"?>
<p:tagLst xmlns:p="http://schemas.openxmlformats.org/presentationml/2006/main">
  <p:tag name="KSO_WM_DIAGRAM_VIRTUALLY_FRAME" val="{&quot;height&quot;:271.55,&quot;left&quot;:147.25,&quot;top&quot;:182.6,&quot;width&quot;:692.15}"/>
</p:tagLst>
</file>

<file path=ppt/theme/theme1.xml><?xml version="1.0" encoding="utf-8"?>
<a:theme xmlns:a="http://schemas.openxmlformats.org/drawingml/2006/main" name="Office 主题​​">
  <a:themeElements>
    <a:clrScheme name="自定义 939">
      <a:dk1>
        <a:sysClr val="windowText" lastClr="000000"/>
      </a:dk1>
      <a:lt1>
        <a:sysClr val="window" lastClr="FFFFFF"/>
      </a:lt1>
      <a:dk2>
        <a:srgbClr val="44546A"/>
      </a:dk2>
      <a:lt2>
        <a:srgbClr val="E7E6E6"/>
      </a:lt2>
      <a:accent1>
        <a:srgbClr val="3F3F3F"/>
      </a:accent1>
      <a:accent2>
        <a:srgbClr val="7F7F7F"/>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4076</Words>
  <Application>WPS 演示</Application>
  <PresentationFormat>宽屏</PresentationFormat>
  <Paragraphs>305</Paragraphs>
  <Slides>22</Slides>
  <Notes>0</Notes>
  <HiddenSlides>0</HiddenSlides>
  <MMClips>0</MMClips>
  <ScaleCrop>false</ScaleCrop>
  <HeadingPairs>
    <vt:vector size="6" baseType="variant">
      <vt:variant>
        <vt:lpstr>已用的字体</vt:lpstr>
      </vt:variant>
      <vt:variant>
        <vt:i4>26</vt:i4>
      </vt:variant>
      <vt:variant>
        <vt:lpstr>主题</vt:lpstr>
      </vt:variant>
      <vt:variant>
        <vt:i4>1</vt:i4>
      </vt:variant>
      <vt:variant>
        <vt:lpstr>幻灯片标题</vt:lpstr>
      </vt:variant>
      <vt:variant>
        <vt:i4>22</vt:i4>
      </vt:variant>
    </vt:vector>
  </HeadingPairs>
  <TitlesOfParts>
    <vt:vector size="49" baseType="lpstr">
      <vt:lpstr>Arial</vt:lpstr>
      <vt:lpstr>宋体</vt:lpstr>
      <vt:lpstr>Wingdings</vt:lpstr>
      <vt:lpstr>方正仿宋_GB2312</vt:lpstr>
      <vt:lpstr>思源宋体</vt:lpstr>
      <vt:lpstr>Calibri Light</vt:lpstr>
      <vt:lpstr>Calibri</vt:lpstr>
      <vt:lpstr>Kontrapunkt Bob Bold</vt:lpstr>
      <vt:lpstr>Saturday Sans Regular</vt:lpstr>
      <vt:lpstr>方正清仿宋 简 Bold</vt:lpstr>
      <vt:lpstr>Helvetica Light</vt:lpstr>
      <vt:lpstr>Stymie Std Light Italic</vt:lpstr>
      <vt:lpstr>微软雅黑</vt:lpstr>
      <vt:lpstr>AR YuanB5 LT</vt:lpstr>
      <vt:lpstr>Lato</vt:lpstr>
      <vt:lpstr>Lato Light</vt:lpstr>
      <vt:lpstr>Arial Unicode MS</vt:lpstr>
      <vt:lpstr>等线 Light</vt:lpstr>
      <vt:lpstr>等线</vt:lpstr>
      <vt:lpstr>思源宋体 CN</vt:lpstr>
      <vt:lpstr>华文中宋</vt:lpstr>
      <vt:lpstr>华文仿宋</vt:lpstr>
      <vt:lpstr>微软雅黑</vt:lpstr>
      <vt:lpstr>Times New Roman</vt:lpstr>
      <vt:lpstr>Segoe Print</vt:lpstr>
      <vt:lpstr>Bahnschrift Light Condensed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稻壳儿演示武汉组</dc:creator>
  <cp:lastModifiedBy>胡永杰</cp:lastModifiedBy>
  <cp:revision>7</cp:revision>
  <dcterms:created xsi:type="dcterms:W3CDTF">2025-03-14T14:09:00Z</dcterms:created>
  <dcterms:modified xsi:type="dcterms:W3CDTF">2025-03-15T08:42:43Z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B7FB6832C2A548A0A3CC367FCE074EC2_11</vt:lpwstr>
  </property>
  <property fmtid="{D5CDD505-2E9C-101B-9397-08002B2CF9AE}" pid="3" name="KSOProductBuildVer">
    <vt:lpwstr>2052-12.1.0.20305</vt:lpwstr>
  </property>
  <property fmtid="{D5CDD505-2E9C-101B-9397-08002B2CF9AE}" pid="4" name="KSOTemplateUUID">
    <vt:lpwstr>v1.0_mb_uvELadj4PkJYBVpkg4t5vg==</vt:lpwstr>
  </property>
</Properties>
</file>